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Lst>
  <p:sldSz cx="14630400" cy="8229600"/>
  <p:notesSz cx="8229600" cy="14630400"/>
  <p:embeddedFontLst>
    <p:embeddedFont>
      <p:font typeface="Palatino Linotype" panose="02040502050505030304" pitchFamily="18" charset="0"/>
      <p:regular r:id="rId16"/>
      <p:bold r:id="rId17"/>
      <p:italic r:id="rId18"/>
      <p:boldItalic r:id="rId19"/>
    </p:embeddedFont>
    <p:embeddedFont>
      <p:font typeface="Georgia" panose="02040502050405020303" pitchFamily="18" charset="0"/>
      <p:regular r:id="rId20"/>
      <p:bold r:id="rId21"/>
      <p:italic r:id="rId22"/>
      <p:boldItalic r:id="rId23"/>
    </p:embeddedFont>
    <p:embeddedFont>
      <p:font typeface="Inter" panose="02000503000000020004" pitchFamily="34" charset="-122"/>
      <p:regular r:id="rId24"/>
    </p:embeddedFont>
    <p:embeddedFont>
      <p:font typeface="Inter" panose="02000503000000020004" pitchFamily="34" charset="-120"/>
      <p:regular r:id="rId25"/>
    </p:embeddedFont>
    <p:embeddedFont>
      <p:font typeface="Inter" panose="02000503000000020004" charset="0"/>
      <p:regular r:id="rId26"/>
    </p:embeddedFont>
    <p:embeddedFont>
      <p:font typeface="Calibri" panose="020F050202020403020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9216" userDrawn="1">
          <p15:clr>
            <a:srgbClr val="A4A3A4"/>
          </p15:clr>
        </p15:guide>
        <p15:guide id="2" orient="horz" pos="25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0"/>
  </p:normalViewPr>
  <p:slideViewPr>
    <p:cSldViewPr snapToGrid="0" snapToObjects="1">
      <p:cViewPr varScale="1">
        <p:scale>
          <a:sx n="69" d="100"/>
          <a:sy n="69" d="100"/>
        </p:scale>
        <p:origin x="706" y="67"/>
      </p:cViewPr>
      <p:guideLst>
        <p:guide pos="9216"/>
        <p:guide orient="horz" pos="259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font" Target="fonts/font15.fntdata"/><Relationship Id="rId3" Type="http://schemas.openxmlformats.org/officeDocument/2006/relationships/slide" Target="slides/slide1.xml"/><Relationship Id="rId29" Type="http://schemas.openxmlformats.org/officeDocument/2006/relationships/font" Target="fonts/font14.fntdata"/><Relationship Id="rId28" Type="http://schemas.openxmlformats.org/officeDocument/2006/relationships/font" Target="fonts/font13.fntdata"/><Relationship Id="rId27" Type="http://schemas.openxmlformats.org/officeDocument/2006/relationships/font" Target="fonts/font12.fntdata"/><Relationship Id="rId26" Type="http://schemas.openxmlformats.org/officeDocument/2006/relationships/font" Target="fonts/font11.fntdata"/><Relationship Id="rId25" Type="http://schemas.openxmlformats.org/officeDocument/2006/relationships/font" Target="fonts/font10.fntdata"/><Relationship Id="rId24" Type="http://schemas.openxmlformats.org/officeDocument/2006/relationships/font" Target="fonts/font9.fntdata"/><Relationship Id="rId23" Type="http://schemas.openxmlformats.org/officeDocument/2006/relationships/font" Target="fonts/font8.fntdata"/><Relationship Id="rId22" Type="http://schemas.openxmlformats.org/officeDocument/2006/relationships/font" Target="fonts/font7.fntdata"/><Relationship Id="rId21" Type="http://schemas.openxmlformats.org/officeDocument/2006/relationships/font" Target="fonts/font6.fntdata"/><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5.xml"/><Relationship Id="rId2" Type="http://schemas.openxmlformats.org/officeDocument/2006/relationships/image" Target="../media/image4.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8.xml"/><Relationship Id="rId4" Type="http://schemas.openxmlformats.org/officeDocument/2006/relationships/image" Target="../media/image4.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9.xml"/><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0.xml"/><Relationship Id="rId2" Type="http://schemas.openxmlformats.org/officeDocument/2006/relationships/image" Target="../media/image4.png"/><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967151"/>
            <a:ext cx="8026119" cy="1488519"/>
          </a:xfrm>
          <a:prstGeom prst="rect">
            <a:avLst/>
          </a:prstGeom>
          <a:noFill/>
        </p:spPr>
        <p:txBody>
          <a:bodyPr wrap="square" lIns="0" tIns="0" rIns="0" bIns="0" rtlCol="0" anchor="t"/>
          <a:lstStyle/>
          <a:p>
            <a:pPr marL="0" indent="0" algn="ctr">
              <a:lnSpc>
                <a:spcPts val="5850"/>
              </a:lnSpc>
              <a:buNone/>
            </a:pPr>
            <a:r>
              <a:rPr lang="en-US" sz="4650" b="1" dirty="0">
                <a:solidFill>
                  <a:srgbClr val="000000"/>
                </a:solidFill>
                <a:latin typeface="Palatino Linotype" panose="02040502050505030304" pitchFamily="18" charset="0"/>
                <a:ea typeface="Petrona Bold" pitchFamily="34" charset="-122"/>
                <a:cs typeface="Petrona Bold" pitchFamily="34" charset="-120"/>
              </a:rPr>
              <a:t>Data Analysis of Amazon Watch Products</a:t>
            </a:r>
            <a:endParaRPr lang="en-US" sz="4650" dirty="0">
              <a:latin typeface="Palatino Linotype" panose="02040502050505030304" pitchFamily="18" charset="0"/>
            </a:endParaRPr>
          </a:p>
        </p:txBody>
      </p:sp>
      <p:sp>
        <p:nvSpPr>
          <p:cNvPr id="4" name="Text 1"/>
          <p:cNvSpPr/>
          <p:nvPr/>
        </p:nvSpPr>
        <p:spPr>
          <a:xfrm>
            <a:off x="6280190" y="3795832"/>
            <a:ext cx="7556421" cy="1814513"/>
          </a:xfrm>
          <a:prstGeom prst="rect">
            <a:avLst/>
          </a:prstGeom>
          <a:noFill/>
        </p:spPr>
        <p:txBody>
          <a:bodyPr wrap="square" lIns="0" tIns="0" rIns="0" bIns="0" rtlCol="0" anchor="t"/>
          <a:lstStyle/>
          <a:p>
            <a:pPr marL="0" indent="0">
              <a:lnSpc>
                <a:spcPts val="2850"/>
              </a:lnSpc>
              <a:buNone/>
            </a:pPr>
            <a:r>
              <a:rPr lang="en-US" sz="1750" dirty="0">
                <a:solidFill>
                  <a:srgbClr val="272525"/>
                </a:solidFill>
                <a:latin typeface="Georgia" panose="02040502050405020303" pitchFamily="18" charset="0"/>
                <a:ea typeface="Inter" panose="02000503000000020004" pitchFamily="34" charset="-122"/>
                <a:cs typeface="Inter" panose="02000503000000020004" pitchFamily="34" charset="-120"/>
              </a:rPr>
              <a:t>This presentation explores a data analysis project focused on analyzing Amazon watch product data. We'll cover web scraping, data cleaning, SQL database integration, and Power BI visualization. Our goal is to extract valuable insights from this data for strategic decision-making.</a:t>
            </a:r>
            <a:endParaRPr lang="en-US" sz="1750" dirty="0">
              <a:latin typeface="Georgia" panose="02040502050405020303" pitchFamily="18" charset="0"/>
            </a:endParaRPr>
          </a:p>
        </p:txBody>
      </p:sp>
      <p:sp>
        <p:nvSpPr>
          <p:cNvPr id="5" name="Shape 2"/>
          <p:cNvSpPr/>
          <p:nvPr/>
        </p:nvSpPr>
        <p:spPr>
          <a:xfrm>
            <a:off x="6280190" y="5882402"/>
            <a:ext cx="362903" cy="362903"/>
          </a:xfrm>
          <a:prstGeom prst="roundRect">
            <a:avLst>
              <a:gd name="adj" fmla="val 25194296"/>
            </a:avLst>
          </a:prstGeom>
          <a:solidFill>
            <a:srgbClr val="4818F7"/>
          </a:solidFill>
          <a:ln w="7620">
            <a:solidFill>
              <a:srgbClr val="FFFFFF"/>
            </a:solidFill>
            <a:prstDash val="solid"/>
          </a:ln>
        </p:spPr>
        <p:txBody>
          <a:bodyPr/>
          <a:lstStyle/>
          <a:p>
            <a:endParaRPr lang="en-GB"/>
          </a:p>
        </p:txBody>
      </p:sp>
      <p:sp>
        <p:nvSpPr>
          <p:cNvPr id="6" name="Text 3"/>
          <p:cNvSpPr/>
          <p:nvPr/>
        </p:nvSpPr>
        <p:spPr>
          <a:xfrm>
            <a:off x="6393656" y="6015037"/>
            <a:ext cx="135969" cy="97512"/>
          </a:xfrm>
          <a:prstGeom prst="rect">
            <a:avLst/>
          </a:prstGeom>
          <a:noFill/>
        </p:spPr>
        <p:txBody>
          <a:bodyPr wrap="none" lIns="0" tIns="0" rIns="0" bIns="0" rtlCol="0" anchor="t"/>
          <a:lstStyle/>
          <a:p>
            <a:pPr marL="0" indent="0" algn="ctr">
              <a:lnSpc>
                <a:spcPts val="750"/>
              </a:lnSpc>
              <a:buNone/>
            </a:pPr>
            <a:r>
              <a:rPr lang="en-US" sz="750" dirty="0">
                <a:solidFill>
                  <a:srgbClr val="FFFFFF"/>
                </a:solidFill>
                <a:latin typeface="Inter Medium" pitchFamily="34" charset="0"/>
                <a:ea typeface="Inter Medium" pitchFamily="34" charset="-122"/>
                <a:cs typeface="Inter Medium" pitchFamily="34" charset="-120"/>
              </a:rPr>
              <a:t>DA</a:t>
            </a:r>
            <a:endParaRPr lang="en-US" sz="750" dirty="0"/>
          </a:p>
        </p:txBody>
      </p:sp>
      <p:sp>
        <p:nvSpPr>
          <p:cNvPr id="7" name="Text 4"/>
          <p:cNvSpPr/>
          <p:nvPr/>
        </p:nvSpPr>
        <p:spPr>
          <a:xfrm>
            <a:off x="6756439" y="5865495"/>
            <a:ext cx="1941511" cy="396835"/>
          </a:xfrm>
          <a:prstGeom prst="rect">
            <a:avLst/>
          </a:prstGeom>
          <a:noFill/>
        </p:spPr>
        <p:txBody>
          <a:bodyPr wrap="none" lIns="0" tIns="0" rIns="0" bIns="0" rtlCol="0" anchor="t"/>
          <a:lstStyle/>
          <a:p>
            <a:pPr marL="0" indent="0" algn="l">
              <a:lnSpc>
                <a:spcPts val="3100"/>
              </a:lnSpc>
              <a:buNone/>
            </a:pPr>
            <a:r>
              <a:rPr lang="en-US" sz="2200" b="1" dirty="0">
                <a:solidFill>
                  <a:srgbClr val="272525"/>
                </a:solidFill>
                <a:latin typeface="Georgia" panose="02040502050405020303" pitchFamily="18" charset="0"/>
                <a:ea typeface="Inter Bold" pitchFamily="34" charset="-122"/>
                <a:cs typeface="Inter Bold" pitchFamily="34" charset="-120"/>
              </a:rPr>
              <a:t>by Dharani A</a:t>
            </a:r>
            <a:endParaRPr lang="en-US" sz="2200" dirty="0">
              <a:latin typeface="Georgia" panose="02040502050405020303" pitchFamily="18" charset="0"/>
            </a:endParaRPr>
          </a:p>
        </p:txBody>
      </p:sp>
      <p:pic>
        <p:nvPicPr>
          <p:cNvPr id="16" name="Picture 15" descr="Screenshot 2024-10-16 151620"/>
          <p:cNvPicPr>
            <a:picLocks noChangeAspect="1"/>
          </p:cNvPicPr>
          <p:nvPr/>
        </p:nvPicPr>
        <p:blipFill>
          <a:blip r:embed="rId2"/>
          <a:stretch>
            <a:fillRect/>
          </a:stretch>
        </p:blipFill>
        <p:spPr>
          <a:xfrm>
            <a:off x="12272010" y="7498080"/>
            <a:ext cx="2249170" cy="73152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694742"/>
            <a:ext cx="8055769" cy="744260"/>
          </a:xfrm>
          <a:prstGeom prst="rect">
            <a:avLst/>
          </a:prstGeom>
          <a:noFill/>
        </p:spPr>
        <p:txBody>
          <a:bodyPr wrap="none" lIns="0" tIns="0" rIns="0" bIns="0" rtlCol="0" anchor="t"/>
          <a:lstStyle/>
          <a:p>
            <a:pPr marL="0" indent="0">
              <a:lnSpc>
                <a:spcPts val="5850"/>
              </a:lnSpc>
              <a:buNone/>
            </a:pPr>
            <a:r>
              <a:rPr lang="en-US" sz="4650" b="1" dirty="0">
                <a:solidFill>
                  <a:srgbClr val="000000"/>
                </a:solidFill>
                <a:latin typeface="Palatino Linotype" panose="02040502050505030304" pitchFamily="18" charset="0"/>
                <a:ea typeface="Petrona Bold" pitchFamily="34" charset="-122"/>
                <a:cs typeface="Petrona Bold" pitchFamily="34" charset="-120"/>
              </a:rPr>
              <a:t>Introduction to Web </a:t>
            </a:r>
            <a:r>
              <a:rPr lang="en-US" sz="4650" b="1" dirty="0">
                <a:solidFill>
                  <a:srgbClr val="000000"/>
                </a:solidFill>
                <a:latin typeface="Palatino Linotype" panose="02040502050505030304" pitchFamily="18" charset="0"/>
                <a:ea typeface="Petrona Bold" pitchFamily="34" charset="-122"/>
              </a:rPr>
              <a:t>Scraping</a:t>
            </a:r>
            <a:endParaRPr lang="en-US" sz="4650" b="1" dirty="0">
              <a:solidFill>
                <a:srgbClr val="000000"/>
              </a:solidFill>
              <a:latin typeface="Palatino Linotype" panose="02040502050505030304" pitchFamily="18" charset="0"/>
              <a:ea typeface="Petrona Bold" pitchFamily="34" charset="-122"/>
            </a:endParaRPr>
          </a:p>
        </p:txBody>
      </p:sp>
      <p:sp>
        <p:nvSpPr>
          <p:cNvPr id="3" name="Text 1"/>
          <p:cNvSpPr/>
          <p:nvPr/>
        </p:nvSpPr>
        <p:spPr>
          <a:xfrm>
            <a:off x="793790" y="4005977"/>
            <a:ext cx="3249454" cy="372070"/>
          </a:xfrm>
          <a:prstGeom prst="rect">
            <a:avLst/>
          </a:prstGeom>
          <a:noFill/>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Manual Data Extraction</a:t>
            </a:r>
            <a:endParaRPr lang="en-US" sz="2300" dirty="0"/>
          </a:p>
        </p:txBody>
      </p:sp>
      <p:sp>
        <p:nvSpPr>
          <p:cNvPr id="4" name="Text 2"/>
          <p:cNvSpPr/>
          <p:nvPr/>
        </p:nvSpPr>
        <p:spPr>
          <a:xfrm>
            <a:off x="793791" y="4604861"/>
            <a:ext cx="6237090" cy="1564445"/>
          </a:xfrm>
          <a:prstGeom prst="rect">
            <a:avLst/>
          </a:prstGeom>
          <a:noFill/>
        </p:spPr>
        <p:txBody>
          <a:bodyPr wrap="square" lIns="0" tIns="0" rIns="0" bIns="0" rtlCol="0" anchor="t"/>
          <a:lstStyle/>
          <a:p>
            <a:pPr marL="0" indent="0">
              <a:lnSpc>
                <a:spcPts val="2850"/>
              </a:lnSpc>
              <a:buNone/>
            </a:pPr>
            <a:r>
              <a:rPr lang="en-US" sz="1750" dirty="0">
                <a:latin typeface="Inter" panose="02000503000000020004" charset="0"/>
                <a:ea typeface="Inter" panose="02000503000000020004" charset="0"/>
              </a:rPr>
              <a:t>Manual data extraction is a time-consuming process of gathering data manually from websites. In contrast, web scraping automates this, offering real-time data by collecting current information programmatically</a:t>
            </a:r>
            <a:r>
              <a:rPr lang="en-US" sz="1750" dirty="0"/>
              <a:t>.</a:t>
            </a:r>
            <a:endParaRPr lang="en-US" sz="1750" dirty="0"/>
          </a:p>
        </p:txBody>
      </p:sp>
      <p:sp>
        <p:nvSpPr>
          <p:cNvPr id="5" name="Text 3"/>
          <p:cNvSpPr/>
          <p:nvPr/>
        </p:nvSpPr>
        <p:spPr>
          <a:xfrm>
            <a:off x="7599521" y="4005977"/>
            <a:ext cx="3099435" cy="372070"/>
          </a:xfrm>
          <a:prstGeom prst="rect">
            <a:avLst/>
          </a:prstGeom>
          <a:noFill/>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Real-Time Data Access</a:t>
            </a:r>
            <a:endParaRPr lang="en-US" sz="2300" dirty="0"/>
          </a:p>
        </p:txBody>
      </p:sp>
      <p:sp>
        <p:nvSpPr>
          <p:cNvPr id="6" name="Text 4"/>
          <p:cNvSpPr/>
          <p:nvPr/>
        </p:nvSpPr>
        <p:spPr>
          <a:xfrm>
            <a:off x="7599521" y="4604861"/>
            <a:ext cx="6244709" cy="1275078"/>
          </a:xfrm>
          <a:prstGeom prst="rect">
            <a:avLst/>
          </a:prstGeom>
          <a:noFill/>
        </p:spPr>
        <p:txBody>
          <a:bodyPr wrap="square" lIns="0" tIns="0" rIns="0" bIns="0" rtlCol="0" anchor="t"/>
          <a:lstStyle/>
          <a:p>
            <a:pPr marL="0" indent="0">
              <a:lnSpc>
                <a:spcPts val="2850"/>
              </a:lnSpc>
              <a:buNone/>
            </a:pPr>
            <a:r>
              <a:rPr lang="en-US" sz="1750" dirty="0">
                <a:latin typeface="Inter" panose="02000503000000020004" charset="0"/>
                <a:ea typeface="Inter" panose="02000503000000020004" charset="0"/>
              </a:rPr>
              <a:t>Real-time data access allows users to retrieve the most current and continuously updated information directly from a source. It ensures that decisions are based on live data, providing timely insights.</a:t>
            </a:r>
            <a:endParaRPr lang="en-US" sz="1750" dirty="0">
              <a:latin typeface="Inter" panose="02000503000000020004" charset="0"/>
              <a:ea typeface="Inter" panose="02000503000000020004" charset="0"/>
            </a:endParaRPr>
          </a:p>
        </p:txBody>
      </p:sp>
      <p:pic>
        <p:nvPicPr>
          <p:cNvPr id="7" name="Picture 6" descr="Screenshot 2024-10-16 151620"/>
          <p:cNvPicPr>
            <a:picLocks noChangeAspect="1"/>
          </p:cNvPicPr>
          <p:nvPr/>
        </p:nvPicPr>
        <p:blipFill>
          <a:blip r:embed="rId1"/>
          <a:stretch>
            <a:fillRect/>
          </a:stretch>
        </p:blipFill>
        <p:spPr>
          <a:xfrm>
            <a:off x="12531725" y="7468870"/>
            <a:ext cx="1979930" cy="6438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331839"/>
            <a:ext cx="12522994" cy="744260"/>
          </a:xfrm>
          <a:prstGeom prst="rect">
            <a:avLst/>
          </a:prstGeom>
          <a:noFill/>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Extracting Data from Amazon Watch Products</a:t>
            </a:r>
            <a:endParaRPr lang="en-US" sz="4650" dirty="0"/>
          </a:p>
        </p:txBody>
      </p:sp>
      <p:sp>
        <p:nvSpPr>
          <p:cNvPr id="3" name="Text 1"/>
          <p:cNvSpPr/>
          <p:nvPr/>
        </p:nvSpPr>
        <p:spPr>
          <a:xfrm>
            <a:off x="793790" y="3643074"/>
            <a:ext cx="2977039" cy="372070"/>
          </a:xfrm>
          <a:prstGeom prst="rect">
            <a:avLst/>
          </a:prstGeom>
          <a:noFill/>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Target Website</a:t>
            </a:r>
            <a:endParaRPr lang="en-US" sz="2300" dirty="0"/>
          </a:p>
        </p:txBody>
      </p:sp>
      <p:sp>
        <p:nvSpPr>
          <p:cNvPr id="4" name="Text 2"/>
          <p:cNvSpPr/>
          <p:nvPr/>
        </p:nvSpPr>
        <p:spPr>
          <a:xfrm>
            <a:off x="793790" y="4253534"/>
            <a:ext cx="3978116" cy="1451610"/>
          </a:xfrm>
          <a:prstGeom prst="rect">
            <a:avLst/>
          </a:prstGeom>
          <a:noFill/>
        </p:spPr>
        <p:txBody>
          <a:bodyPr wrap="square" lIns="0" tIns="0" rIns="0" bIns="0" rtlCol="0" anchor="t"/>
          <a:lstStyle/>
          <a:p>
            <a:pPr marL="0" indent="0">
              <a:lnSpc>
                <a:spcPts val="2850"/>
              </a:lnSpc>
              <a:buNone/>
            </a:pPr>
            <a:r>
              <a:rPr lang="en-US" sz="1750" dirty="0">
                <a:solidFill>
                  <a:srgbClr val="272525"/>
                </a:solidFill>
                <a:latin typeface="Inter" panose="02000503000000020004" charset="0"/>
                <a:ea typeface="Inter" panose="02000503000000020004" pitchFamily="34" charset="-122"/>
                <a:cs typeface="Inter" panose="02000503000000020004" pitchFamily="34" charset="-120"/>
              </a:rPr>
              <a:t>Amazon's website was selected as the data source due to its comprehensive collection of watch products.</a:t>
            </a:r>
            <a:endParaRPr lang="en-US" sz="1750" dirty="0"/>
          </a:p>
        </p:txBody>
      </p:sp>
      <p:sp>
        <p:nvSpPr>
          <p:cNvPr id="5" name="Text 3"/>
          <p:cNvSpPr/>
          <p:nvPr/>
        </p:nvSpPr>
        <p:spPr>
          <a:xfrm>
            <a:off x="5332928" y="3643074"/>
            <a:ext cx="2977039" cy="372070"/>
          </a:xfrm>
          <a:prstGeom prst="rect">
            <a:avLst/>
          </a:prstGeom>
          <a:noFill/>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Web Scraping Tools</a:t>
            </a:r>
            <a:endParaRPr lang="en-US" sz="2300" dirty="0"/>
          </a:p>
        </p:txBody>
      </p:sp>
      <p:sp>
        <p:nvSpPr>
          <p:cNvPr id="6" name="Text 4"/>
          <p:cNvSpPr/>
          <p:nvPr/>
        </p:nvSpPr>
        <p:spPr>
          <a:xfrm>
            <a:off x="5332928" y="4241959"/>
            <a:ext cx="3978116" cy="1088708"/>
          </a:xfrm>
          <a:prstGeom prst="rect">
            <a:avLst/>
          </a:prstGeom>
          <a:noFill/>
        </p:spPr>
        <p:txBody>
          <a:bodyPr wrap="square" lIns="0" tIns="0" rIns="0" bIns="0" rtlCol="0" anchor="t"/>
          <a:lstStyle/>
          <a:p>
            <a:pPr marL="0" indent="0">
              <a:lnSpc>
                <a:spcPts val="2850"/>
              </a:lnSpc>
              <a:buNone/>
            </a:pPr>
            <a:r>
              <a:rPr lang="en-US" sz="1750" dirty="0">
                <a:solidFill>
                  <a:srgbClr val="272525"/>
                </a:solidFill>
                <a:latin typeface="Inter" panose="02000503000000020004" charset="0"/>
                <a:ea typeface="Inter" panose="02000503000000020004" pitchFamily="34" charset="-122"/>
                <a:cs typeface="Inter" panose="02000503000000020004" pitchFamily="34" charset="-120"/>
              </a:rPr>
              <a:t>The Beautiful Soup library in Python was used for parsing and extracting HTML data from Amazon's website.</a:t>
            </a:r>
            <a:endParaRPr lang="en-US" sz="1750" dirty="0"/>
          </a:p>
        </p:txBody>
      </p:sp>
      <p:sp>
        <p:nvSpPr>
          <p:cNvPr id="7" name="Text 5"/>
          <p:cNvSpPr/>
          <p:nvPr/>
        </p:nvSpPr>
        <p:spPr>
          <a:xfrm>
            <a:off x="9872067" y="3643074"/>
            <a:ext cx="2977039" cy="372070"/>
          </a:xfrm>
          <a:prstGeom prst="rect">
            <a:avLst/>
          </a:prstGeom>
          <a:noFill/>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Data Points</a:t>
            </a:r>
            <a:endParaRPr lang="en-US" sz="2300" dirty="0"/>
          </a:p>
        </p:txBody>
      </p:sp>
      <p:sp>
        <p:nvSpPr>
          <p:cNvPr id="8" name="Text 6"/>
          <p:cNvSpPr/>
          <p:nvPr/>
        </p:nvSpPr>
        <p:spPr>
          <a:xfrm>
            <a:off x="9872067" y="4241959"/>
            <a:ext cx="3978116" cy="1088708"/>
          </a:xfrm>
          <a:prstGeom prst="rect">
            <a:avLst/>
          </a:prstGeom>
          <a:noFill/>
        </p:spPr>
        <p:txBody>
          <a:bodyPr wrap="square" lIns="0" tIns="0" rIns="0" bIns="0" rtlCol="0" anchor="t"/>
          <a:lstStyle/>
          <a:p>
            <a:pPr marL="0" indent="0">
              <a:lnSpc>
                <a:spcPts val="2850"/>
              </a:lnSpc>
              <a:buNone/>
            </a:pPr>
            <a:r>
              <a:rPr lang="en-US" sz="1750" dirty="0">
                <a:solidFill>
                  <a:srgbClr val="272525"/>
                </a:solidFill>
                <a:latin typeface="Inter" panose="02000503000000020004" charset="0"/>
                <a:ea typeface="Inter" panose="02000503000000020004" pitchFamily="34" charset="-122"/>
                <a:cs typeface="Inter" panose="02000503000000020004" pitchFamily="34" charset="-120"/>
              </a:rPr>
              <a:t>Key data points extracted included product name, price, brand, rating, reviews, and discount.</a:t>
            </a:r>
            <a:endParaRPr lang="en-US" sz="1750" dirty="0"/>
          </a:p>
        </p:txBody>
      </p:sp>
      <p:pic>
        <p:nvPicPr>
          <p:cNvPr id="9" name="Picture 8" descr="Screenshot 2024-10-16 151620"/>
          <p:cNvPicPr>
            <a:picLocks noChangeAspect="1"/>
          </p:cNvPicPr>
          <p:nvPr/>
        </p:nvPicPr>
        <p:blipFill>
          <a:blip r:embed="rId1"/>
          <a:stretch>
            <a:fillRect/>
          </a:stretch>
        </p:blipFill>
        <p:spPr>
          <a:xfrm>
            <a:off x="12849225" y="7566025"/>
            <a:ext cx="1781175" cy="6635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545199"/>
          </a:xfrm>
          <a:prstGeom prst="rect">
            <a:avLst/>
          </a:prstGeom>
        </p:spPr>
      </p:pic>
      <p:sp>
        <p:nvSpPr>
          <p:cNvPr id="3" name="Text 0"/>
          <p:cNvSpPr/>
          <p:nvPr/>
        </p:nvSpPr>
        <p:spPr>
          <a:xfrm>
            <a:off x="712589" y="3105745"/>
            <a:ext cx="10585609" cy="668060"/>
          </a:xfrm>
          <a:prstGeom prst="rect">
            <a:avLst/>
          </a:prstGeom>
          <a:noFill/>
        </p:spPr>
        <p:txBody>
          <a:bodyPr wrap="none" lIns="0" tIns="0" rIns="0" bIns="0" rtlCol="0" anchor="t"/>
          <a:lstStyle/>
          <a:p>
            <a:pPr marL="0" indent="0">
              <a:lnSpc>
                <a:spcPts val="5250"/>
              </a:lnSpc>
              <a:buNone/>
            </a:pPr>
            <a:r>
              <a:rPr lang="en-US" sz="4200" b="1" dirty="0">
                <a:solidFill>
                  <a:srgbClr val="000000"/>
                </a:solidFill>
                <a:latin typeface="Petrona Bold" pitchFamily="34" charset="0"/>
                <a:ea typeface="Petrona Bold" pitchFamily="34" charset="-122"/>
                <a:cs typeface="Petrona Bold" pitchFamily="34" charset="-120"/>
              </a:rPr>
              <a:t>Data Cleaning and Transformation in Excel</a:t>
            </a:r>
            <a:endParaRPr lang="en-US" sz="4200" dirty="0"/>
          </a:p>
        </p:txBody>
      </p:sp>
      <p:sp>
        <p:nvSpPr>
          <p:cNvPr id="4" name="Shape 1"/>
          <p:cNvSpPr/>
          <p:nvPr/>
        </p:nvSpPr>
        <p:spPr>
          <a:xfrm>
            <a:off x="729616" y="4079200"/>
            <a:ext cx="6476165" cy="2065122"/>
          </a:xfrm>
          <a:prstGeom prst="roundRect">
            <a:avLst>
              <a:gd name="adj" fmla="val 5589"/>
            </a:avLst>
          </a:prstGeom>
          <a:solidFill>
            <a:srgbClr val="CCEEFF"/>
          </a:solidFill>
          <a:ln w="7620">
            <a:solidFill>
              <a:srgbClr val="B2D4E5"/>
            </a:solidFill>
            <a:prstDash val="solid"/>
          </a:ln>
        </p:spPr>
        <p:txBody>
          <a:bodyPr/>
          <a:lstStyle/>
          <a:p>
            <a:endParaRPr lang="en-IN" dirty="0"/>
          </a:p>
        </p:txBody>
      </p:sp>
      <p:sp>
        <p:nvSpPr>
          <p:cNvPr id="5" name="Text 2"/>
          <p:cNvSpPr/>
          <p:nvPr/>
        </p:nvSpPr>
        <p:spPr>
          <a:xfrm>
            <a:off x="923806" y="4290417"/>
            <a:ext cx="2672477" cy="334089"/>
          </a:xfrm>
          <a:prstGeom prst="rect">
            <a:avLst/>
          </a:prstGeom>
          <a:noFill/>
        </p:spPr>
        <p:txBody>
          <a:bodyPr wrap="none" lIns="0" tIns="0" rIns="0" bIns="0" rtlCol="0" anchor="t"/>
          <a:lstStyle/>
          <a:p>
            <a:pPr marL="0" indent="0">
              <a:lnSpc>
                <a:spcPts val="2600"/>
              </a:lnSpc>
              <a:buNone/>
            </a:pPr>
            <a:r>
              <a:rPr lang="en-US" sz="2100" b="1" dirty="0">
                <a:latin typeface="Petrona Bold"/>
              </a:rPr>
              <a:t>Splitting a Column </a:t>
            </a:r>
            <a:endParaRPr lang="en-US" sz="2100" b="1" dirty="0">
              <a:latin typeface="Petrona Bold"/>
            </a:endParaRPr>
          </a:p>
        </p:txBody>
      </p:sp>
      <p:sp>
        <p:nvSpPr>
          <p:cNvPr id="6" name="Text 3"/>
          <p:cNvSpPr/>
          <p:nvPr/>
        </p:nvSpPr>
        <p:spPr>
          <a:xfrm>
            <a:off x="923806" y="4746665"/>
            <a:ext cx="6078379" cy="1277540"/>
          </a:xfrm>
          <a:prstGeom prst="rect">
            <a:avLst/>
          </a:prstGeom>
          <a:noFill/>
        </p:spPr>
        <p:txBody>
          <a:bodyPr wrap="square" lIns="0" tIns="0" rIns="0" bIns="0" rtlCol="0" anchor="t"/>
          <a:lstStyle/>
          <a:p>
            <a:pPr marL="0" indent="0">
              <a:lnSpc>
                <a:spcPts val="2550"/>
              </a:lnSpc>
              <a:buNone/>
            </a:pPr>
            <a:r>
              <a:rPr lang="en-US" sz="1600" dirty="0">
                <a:latin typeface="Inter" panose="02000503000000020004" charset="0"/>
                <a:ea typeface="Inter" panose="02000503000000020004" charset="0"/>
              </a:rPr>
              <a:t>Split means dividing a single column's data into multiple columns based on a delimiter (like commas or spaces). This is often done using the "Text to Columns" feature for easier data management.</a:t>
            </a:r>
            <a:endParaRPr lang="en-US" sz="1600" dirty="0">
              <a:latin typeface="Inter" panose="02000503000000020004" charset="0"/>
              <a:ea typeface="Inter" panose="02000503000000020004" charset="0"/>
            </a:endParaRPr>
          </a:p>
        </p:txBody>
      </p:sp>
      <p:sp>
        <p:nvSpPr>
          <p:cNvPr id="7" name="Shape 4"/>
          <p:cNvSpPr/>
          <p:nvPr/>
        </p:nvSpPr>
        <p:spPr>
          <a:xfrm>
            <a:off x="7416998" y="4079200"/>
            <a:ext cx="6500813" cy="2065122"/>
          </a:xfrm>
          <a:prstGeom prst="roundRect">
            <a:avLst>
              <a:gd name="adj" fmla="val 5589"/>
            </a:avLst>
          </a:prstGeom>
          <a:solidFill>
            <a:srgbClr val="CCEEFF"/>
          </a:solidFill>
          <a:ln w="7620">
            <a:solidFill>
              <a:srgbClr val="B2D4E5"/>
            </a:solidFill>
            <a:prstDash val="solid"/>
          </a:ln>
        </p:spPr>
        <p:txBody>
          <a:bodyPr/>
          <a:lstStyle/>
          <a:p>
            <a:endParaRPr lang="en-GB"/>
          </a:p>
        </p:txBody>
      </p:sp>
      <p:sp>
        <p:nvSpPr>
          <p:cNvPr id="8" name="Text 5"/>
          <p:cNvSpPr/>
          <p:nvPr/>
        </p:nvSpPr>
        <p:spPr>
          <a:xfrm>
            <a:off x="7628215" y="4290417"/>
            <a:ext cx="3057406" cy="334089"/>
          </a:xfrm>
          <a:prstGeom prst="rect">
            <a:avLst/>
          </a:prstGeom>
          <a:noFill/>
        </p:spPr>
        <p:txBody>
          <a:bodyPr wrap="none" lIns="0" tIns="0" rIns="0" bIns="0" rtlCol="0" anchor="t"/>
          <a:lstStyle/>
          <a:p>
            <a:pPr marL="0" indent="0">
              <a:lnSpc>
                <a:spcPts val="2600"/>
              </a:lnSpc>
              <a:buNone/>
            </a:pPr>
            <a:r>
              <a:rPr lang="en-US" sz="2100" b="1" dirty="0">
                <a:solidFill>
                  <a:srgbClr val="272525"/>
                </a:solidFill>
                <a:latin typeface="Petrona Bold" pitchFamily="34" charset="0"/>
                <a:ea typeface="Petrona Bold" pitchFamily="34" charset="-122"/>
                <a:cs typeface="Petrona Bold" pitchFamily="34" charset="-120"/>
              </a:rPr>
              <a:t>Handling Missing Values</a:t>
            </a:r>
            <a:endParaRPr lang="en-US" sz="2100" dirty="0"/>
          </a:p>
        </p:txBody>
      </p:sp>
      <p:sp>
        <p:nvSpPr>
          <p:cNvPr id="9" name="Text 6"/>
          <p:cNvSpPr/>
          <p:nvPr/>
        </p:nvSpPr>
        <p:spPr>
          <a:xfrm>
            <a:off x="7628215" y="4746665"/>
            <a:ext cx="6078379" cy="651510"/>
          </a:xfrm>
          <a:prstGeom prst="rect">
            <a:avLst/>
          </a:prstGeom>
          <a:noFill/>
        </p:spPr>
        <p:txBody>
          <a:bodyPr wrap="square" lIns="0" tIns="0" rIns="0" bIns="0" rtlCol="0" anchor="t"/>
          <a:lstStyle/>
          <a:p>
            <a:pPr marL="0" indent="0">
              <a:lnSpc>
                <a:spcPts val="2550"/>
              </a:lnSpc>
              <a:buNone/>
            </a:pPr>
            <a:r>
              <a:rPr lang="en-US" sz="1600" dirty="0">
                <a:solidFill>
                  <a:srgbClr val="272525"/>
                </a:solidFill>
                <a:latin typeface="Inter" panose="02000503000000020004" charset="0"/>
                <a:ea typeface="Inter" panose="02000503000000020004" pitchFamily="34" charset="-122"/>
                <a:cs typeface="Inter" panose="02000503000000020004" pitchFamily="34" charset="-120"/>
              </a:rPr>
              <a:t>Missing values were addressed by either replacing them with the average or deleting rows with incomplete data.</a:t>
            </a:r>
            <a:endParaRPr lang="en-US" sz="1600" dirty="0"/>
          </a:p>
        </p:txBody>
      </p:sp>
      <p:sp>
        <p:nvSpPr>
          <p:cNvPr id="11" name="Text 8"/>
          <p:cNvSpPr/>
          <p:nvPr/>
        </p:nvSpPr>
        <p:spPr>
          <a:xfrm>
            <a:off x="923806" y="6024205"/>
            <a:ext cx="2672477" cy="334089"/>
          </a:xfrm>
          <a:prstGeom prst="rect">
            <a:avLst/>
          </a:prstGeom>
          <a:noFill/>
        </p:spPr>
        <p:txBody>
          <a:bodyPr wrap="none" lIns="0" tIns="0" rIns="0" bIns="0" rtlCol="0" anchor="t"/>
          <a:lstStyle/>
          <a:p>
            <a:pPr marL="0" indent="0">
              <a:lnSpc>
                <a:spcPts val="2600"/>
              </a:lnSpc>
              <a:buNone/>
            </a:pPr>
            <a:endParaRPr lang="en-US" sz="2100" dirty="0"/>
          </a:p>
        </p:txBody>
      </p:sp>
      <p:sp>
        <p:nvSpPr>
          <p:cNvPr id="12" name="Text 9"/>
          <p:cNvSpPr/>
          <p:nvPr/>
        </p:nvSpPr>
        <p:spPr>
          <a:xfrm>
            <a:off x="923806" y="6480453"/>
            <a:ext cx="6078379" cy="977265"/>
          </a:xfrm>
          <a:prstGeom prst="rect">
            <a:avLst/>
          </a:prstGeom>
          <a:noFill/>
        </p:spPr>
        <p:txBody>
          <a:bodyPr wrap="square" lIns="0" tIns="0" rIns="0" bIns="0" rtlCol="0" anchor="t"/>
          <a:lstStyle/>
          <a:p>
            <a:pPr marL="0" indent="0">
              <a:lnSpc>
                <a:spcPts val="2550"/>
              </a:lnSpc>
              <a:buNone/>
            </a:pPr>
            <a:endParaRPr lang="en-US" sz="1600" dirty="0"/>
          </a:p>
        </p:txBody>
      </p:sp>
      <p:sp>
        <p:nvSpPr>
          <p:cNvPr id="14" name="Text 11"/>
          <p:cNvSpPr/>
          <p:nvPr/>
        </p:nvSpPr>
        <p:spPr>
          <a:xfrm>
            <a:off x="7628215" y="6024205"/>
            <a:ext cx="2672477" cy="334089"/>
          </a:xfrm>
          <a:prstGeom prst="rect">
            <a:avLst/>
          </a:prstGeom>
          <a:noFill/>
        </p:spPr>
        <p:txBody>
          <a:bodyPr wrap="none" lIns="0" tIns="0" rIns="0" bIns="0" rtlCol="0" anchor="t"/>
          <a:lstStyle/>
          <a:p>
            <a:pPr marL="0" indent="0">
              <a:lnSpc>
                <a:spcPts val="2600"/>
              </a:lnSpc>
              <a:buNone/>
            </a:pPr>
            <a:endParaRPr lang="en-US" sz="2100" dirty="0"/>
          </a:p>
        </p:txBody>
      </p:sp>
      <p:sp>
        <p:nvSpPr>
          <p:cNvPr id="15" name="Text 12"/>
          <p:cNvSpPr/>
          <p:nvPr/>
        </p:nvSpPr>
        <p:spPr>
          <a:xfrm>
            <a:off x="7628215" y="6480453"/>
            <a:ext cx="6078379" cy="977265"/>
          </a:xfrm>
          <a:prstGeom prst="rect">
            <a:avLst/>
          </a:prstGeom>
          <a:noFill/>
        </p:spPr>
        <p:txBody>
          <a:bodyPr wrap="square" lIns="0" tIns="0" rIns="0" bIns="0" rtlCol="0" anchor="t"/>
          <a:lstStyle/>
          <a:p>
            <a:pPr marL="0" indent="0">
              <a:lnSpc>
                <a:spcPts val="2550"/>
              </a:lnSpc>
              <a:buNone/>
            </a:pPr>
            <a:endParaRPr lang="en-US" sz="1600" dirty="0"/>
          </a:p>
        </p:txBody>
      </p:sp>
      <p:pic>
        <p:nvPicPr>
          <p:cNvPr id="10" name="Picture 9" descr="Screenshot 2024-10-16 151620"/>
          <p:cNvPicPr>
            <a:picLocks noChangeAspect="1"/>
          </p:cNvPicPr>
          <p:nvPr/>
        </p:nvPicPr>
        <p:blipFill>
          <a:blip r:embed="rId2"/>
          <a:stretch>
            <a:fillRect/>
          </a:stretch>
        </p:blipFill>
        <p:spPr>
          <a:xfrm>
            <a:off x="12635865" y="7678420"/>
            <a:ext cx="1910715" cy="5238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513290"/>
            <a:ext cx="9784556" cy="744260"/>
          </a:xfrm>
          <a:prstGeom prst="rect">
            <a:avLst/>
          </a:prstGeom>
          <a:noFill/>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Connecting Python to SQL Database</a:t>
            </a:r>
            <a:endParaRPr lang="en-US" sz="4650" dirty="0"/>
          </a:p>
        </p:txBody>
      </p:sp>
      <p:sp>
        <p:nvSpPr>
          <p:cNvPr id="3" name="Text 1"/>
          <p:cNvSpPr/>
          <p:nvPr/>
        </p:nvSpPr>
        <p:spPr>
          <a:xfrm>
            <a:off x="793790" y="3824526"/>
            <a:ext cx="2977039" cy="372070"/>
          </a:xfrm>
          <a:prstGeom prst="rect">
            <a:avLst/>
          </a:prstGeom>
          <a:noFill/>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Python Libraries</a:t>
            </a:r>
            <a:endParaRPr lang="en-US" sz="2300" dirty="0"/>
          </a:p>
        </p:txBody>
      </p:sp>
      <p:sp>
        <p:nvSpPr>
          <p:cNvPr id="4" name="Text 2"/>
          <p:cNvSpPr/>
          <p:nvPr/>
        </p:nvSpPr>
        <p:spPr>
          <a:xfrm>
            <a:off x="780217" y="4423410"/>
            <a:ext cx="3991689" cy="1088708"/>
          </a:xfrm>
          <a:prstGeom prst="rect">
            <a:avLst/>
          </a:prstGeom>
          <a:noFill/>
        </p:spPr>
        <p:txBody>
          <a:bodyPr wrap="square" lIns="0" tIns="0" rIns="0" bIns="0" rtlCol="0" anchor="t"/>
          <a:lstStyle/>
          <a:p>
            <a:pPr marL="0" indent="0">
              <a:lnSpc>
                <a:spcPts val="2850"/>
              </a:lnSpc>
              <a:buNone/>
            </a:pPr>
            <a:r>
              <a:rPr lang="en-US" sz="1750" dirty="0">
                <a:solidFill>
                  <a:srgbClr val="272525"/>
                </a:solidFill>
                <a:latin typeface="Inter" panose="02000503000000020004" charset="0"/>
                <a:ea typeface="Inter" panose="02000503000000020004" pitchFamily="34" charset="-122"/>
                <a:cs typeface="Inter" panose="02000503000000020004" pitchFamily="34" charset="-120"/>
              </a:rPr>
              <a:t>Python libraries like `pandas` and  ’</a:t>
            </a:r>
            <a:r>
              <a:rPr lang="en-US" sz="1750" dirty="0" err="1">
                <a:solidFill>
                  <a:srgbClr val="272525"/>
                </a:solidFill>
                <a:latin typeface="Inter" panose="02000503000000020004" charset="0"/>
                <a:ea typeface="Inter" panose="02000503000000020004" pitchFamily="34" charset="-122"/>
                <a:cs typeface="Inter" panose="02000503000000020004" pitchFamily="34" charset="-120"/>
              </a:rPr>
              <a:t>mysql</a:t>
            </a:r>
            <a:r>
              <a:rPr lang="en-US" sz="1750" dirty="0">
                <a:solidFill>
                  <a:srgbClr val="272525"/>
                </a:solidFill>
                <a:latin typeface="Inter" panose="02000503000000020004" charset="0"/>
                <a:ea typeface="Inter" panose="02000503000000020004" pitchFamily="34" charset="-122"/>
                <a:cs typeface="Inter" panose="02000503000000020004" pitchFamily="34" charset="-120"/>
              </a:rPr>
              <a:t> connector` facilitate the connection to SQL databases.</a:t>
            </a:r>
            <a:endParaRPr lang="en-US" sz="1750" dirty="0"/>
          </a:p>
        </p:txBody>
      </p:sp>
      <p:sp>
        <p:nvSpPr>
          <p:cNvPr id="5" name="Text 3"/>
          <p:cNvSpPr/>
          <p:nvPr/>
        </p:nvSpPr>
        <p:spPr>
          <a:xfrm>
            <a:off x="5332928" y="3824526"/>
            <a:ext cx="2977039" cy="372070"/>
          </a:xfrm>
          <a:prstGeom prst="rect">
            <a:avLst/>
          </a:prstGeom>
          <a:noFill/>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Database Credentials</a:t>
            </a:r>
            <a:endParaRPr lang="en-US" sz="2300" dirty="0"/>
          </a:p>
        </p:txBody>
      </p:sp>
      <p:sp>
        <p:nvSpPr>
          <p:cNvPr id="6" name="Text 4"/>
          <p:cNvSpPr/>
          <p:nvPr/>
        </p:nvSpPr>
        <p:spPr>
          <a:xfrm>
            <a:off x="5332928" y="4423410"/>
            <a:ext cx="3978116" cy="1088708"/>
          </a:xfrm>
          <a:prstGeom prst="rect">
            <a:avLst/>
          </a:prstGeom>
          <a:noFill/>
        </p:spPr>
        <p:txBody>
          <a:bodyPr wrap="square" lIns="0" tIns="0" rIns="0" bIns="0" rtlCol="0" anchor="t"/>
          <a:lstStyle/>
          <a:p>
            <a:pPr marL="0" indent="0">
              <a:lnSpc>
                <a:spcPts val="2850"/>
              </a:lnSpc>
              <a:buNone/>
            </a:pPr>
            <a:r>
              <a:rPr lang="en-US" sz="1750" dirty="0">
                <a:solidFill>
                  <a:srgbClr val="272525"/>
                </a:solidFill>
                <a:latin typeface="Inter" panose="02000503000000020004" charset="0"/>
                <a:ea typeface="Inter" panose="02000503000000020004" pitchFamily="34" charset="-122"/>
                <a:cs typeface="Inter" panose="02000503000000020004" pitchFamily="34" charset="-120"/>
              </a:rPr>
              <a:t>Connect to the SQL database using credentials such as server address, username, and password.</a:t>
            </a:r>
            <a:endParaRPr lang="en-US" sz="1750" dirty="0"/>
          </a:p>
        </p:txBody>
      </p:sp>
      <p:sp>
        <p:nvSpPr>
          <p:cNvPr id="7" name="Text 5"/>
          <p:cNvSpPr/>
          <p:nvPr/>
        </p:nvSpPr>
        <p:spPr>
          <a:xfrm>
            <a:off x="9872067" y="3824526"/>
            <a:ext cx="2977039" cy="372070"/>
          </a:xfrm>
          <a:prstGeom prst="rect">
            <a:avLst/>
          </a:prstGeom>
          <a:noFill/>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Cursor Object</a:t>
            </a:r>
            <a:endParaRPr lang="en-US" sz="2300" dirty="0"/>
          </a:p>
        </p:txBody>
      </p:sp>
      <p:sp>
        <p:nvSpPr>
          <p:cNvPr id="8" name="Text 6"/>
          <p:cNvSpPr/>
          <p:nvPr/>
        </p:nvSpPr>
        <p:spPr>
          <a:xfrm>
            <a:off x="9872067" y="4423410"/>
            <a:ext cx="3978116" cy="1088708"/>
          </a:xfrm>
          <a:prstGeom prst="rect">
            <a:avLst/>
          </a:prstGeom>
          <a:noFill/>
        </p:spPr>
        <p:txBody>
          <a:bodyPr wrap="square" lIns="0" tIns="0" rIns="0" bIns="0" rtlCol="0" anchor="t"/>
          <a:lstStyle/>
          <a:p>
            <a:pPr marL="0" indent="0">
              <a:lnSpc>
                <a:spcPts val="2850"/>
              </a:lnSpc>
              <a:buNone/>
            </a:pPr>
            <a:r>
              <a:rPr lang="en-US" sz="1750" dirty="0">
                <a:solidFill>
                  <a:srgbClr val="272525"/>
                </a:solidFill>
                <a:latin typeface="Inter" panose="02000503000000020004" charset="0"/>
                <a:ea typeface="Inter" panose="02000503000000020004" pitchFamily="34" charset="-122"/>
                <a:cs typeface="Inter" panose="02000503000000020004" pitchFamily="34" charset="-120"/>
              </a:rPr>
              <a:t>The cursor object in Python allows you to execute SQL queries and interact with the database.</a:t>
            </a:r>
            <a:endParaRPr lang="en-US" sz="1750" dirty="0"/>
          </a:p>
        </p:txBody>
      </p:sp>
      <p:pic>
        <p:nvPicPr>
          <p:cNvPr id="9" name="Picture 8" descr="Screenshot 2024-10-16 151620"/>
          <p:cNvPicPr>
            <a:picLocks noChangeAspect="1"/>
          </p:cNvPicPr>
          <p:nvPr/>
        </p:nvPicPr>
        <p:blipFill>
          <a:blip r:embed="rId1"/>
          <a:stretch>
            <a:fillRect/>
          </a:stretch>
        </p:blipFill>
        <p:spPr>
          <a:xfrm>
            <a:off x="12873990" y="7507605"/>
            <a:ext cx="1756410" cy="6184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6015" y="739497"/>
            <a:ext cx="7684770" cy="1368266"/>
          </a:xfrm>
          <a:prstGeom prst="rect">
            <a:avLst/>
          </a:prstGeom>
          <a:noFill/>
        </p:spPr>
        <p:txBody>
          <a:bodyPr wrap="square" lIns="0" tIns="0" rIns="0" bIns="0" rtlCol="0" anchor="t"/>
          <a:lstStyle/>
          <a:p>
            <a:pPr marL="0" indent="0">
              <a:lnSpc>
                <a:spcPts val="5350"/>
              </a:lnSpc>
              <a:buNone/>
            </a:pPr>
            <a:r>
              <a:rPr lang="en-US" sz="4300" b="1" dirty="0">
                <a:solidFill>
                  <a:srgbClr val="000000"/>
                </a:solidFill>
                <a:latin typeface="Petrona Bold" pitchFamily="34" charset="0"/>
                <a:ea typeface="Petrona Bold" pitchFamily="34" charset="-122"/>
                <a:cs typeface="Petrona Bold" pitchFamily="34" charset="-120"/>
              </a:rPr>
              <a:t>Importing Data into SQL Database</a:t>
            </a:r>
            <a:endParaRPr lang="en-US" sz="4300" dirty="0"/>
          </a:p>
        </p:txBody>
      </p:sp>
      <p:sp>
        <p:nvSpPr>
          <p:cNvPr id="4" name="Shape 1"/>
          <p:cNvSpPr/>
          <p:nvPr/>
        </p:nvSpPr>
        <p:spPr>
          <a:xfrm>
            <a:off x="6517243" y="2420422"/>
            <a:ext cx="22860" cy="5069681"/>
          </a:xfrm>
          <a:prstGeom prst="roundRect">
            <a:avLst>
              <a:gd name="adj" fmla="val 383050"/>
            </a:avLst>
          </a:prstGeom>
          <a:solidFill>
            <a:srgbClr val="B2D4E5"/>
          </a:solidFill>
        </p:spPr>
        <p:txBody>
          <a:bodyPr/>
          <a:lstStyle/>
          <a:p>
            <a:endParaRPr lang="en-GB"/>
          </a:p>
        </p:txBody>
      </p:sp>
      <p:sp>
        <p:nvSpPr>
          <p:cNvPr id="5" name="Shape 2"/>
          <p:cNvSpPr/>
          <p:nvPr/>
        </p:nvSpPr>
        <p:spPr>
          <a:xfrm>
            <a:off x="6740307" y="2877860"/>
            <a:ext cx="729615" cy="22860"/>
          </a:xfrm>
          <a:prstGeom prst="roundRect">
            <a:avLst>
              <a:gd name="adj" fmla="val 383050"/>
            </a:avLst>
          </a:prstGeom>
          <a:solidFill>
            <a:srgbClr val="B2D4E5"/>
          </a:solidFill>
        </p:spPr>
        <p:txBody>
          <a:bodyPr/>
          <a:lstStyle/>
          <a:p>
            <a:endParaRPr lang="en-GB"/>
          </a:p>
        </p:txBody>
      </p:sp>
      <p:sp>
        <p:nvSpPr>
          <p:cNvPr id="6" name="Shape 3"/>
          <p:cNvSpPr/>
          <p:nvPr/>
        </p:nvSpPr>
        <p:spPr>
          <a:xfrm>
            <a:off x="6294180" y="2654856"/>
            <a:ext cx="468987" cy="468987"/>
          </a:xfrm>
          <a:prstGeom prst="roundRect">
            <a:avLst>
              <a:gd name="adj" fmla="val 18671"/>
            </a:avLst>
          </a:prstGeom>
          <a:solidFill>
            <a:srgbClr val="CCEEFF"/>
          </a:solidFill>
          <a:ln w="7620">
            <a:solidFill>
              <a:srgbClr val="B2D4E5"/>
            </a:solidFill>
            <a:prstDash val="solid"/>
          </a:ln>
        </p:spPr>
        <p:txBody>
          <a:bodyPr/>
          <a:lstStyle/>
          <a:p>
            <a:endParaRPr lang="en-GB"/>
          </a:p>
        </p:txBody>
      </p:sp>
      <p:sp>
        <p:nvSpPr>
          <p:cNvPr id="7" name="Text 4"/>
          <p:cNvSpPr/>
          <p:nvPr/>
        </p:nvSpPr>
        <p:spPr>
          <a:xfrm>
            <a:off x="6458367" y="2725102"/>
            <a:ext cx="140494" cy="328374"/>
          </a:xfrm>
          <a:prstGeom prst="rect">
            <a:avLst/>
          </a:prstGeom>
          <a:noFill/>
        </p:spPr>
        <p:txBody>
          <a:bodyPr wrap="none" lIns="0" tIns="0" rIns="0" bIns="0" rtlCol="0" anchor="t"/>
          <a:lstStyle/>
          <a:p>
            <a:pPr marL="0" indent="0" algn="ctr">
              <a:lnSpc>
                <a:spcPts val="2550"/>
              </a:lnSpc>
              <a:buNone/>
            </a:pPr>
            <a:r>
              <a:rPr lang="en-US" sz="2550" b="1" dirty="0">
                <a:solidFill>
                  <a:srgbClr val="272525"/>
                </a:solidFill>
                <a:latin typeface="Petrona Bold" pitchFamily="34" charset="0"/>
                <a:ea typeface="Petrona Bold" pitchFamily="34" charset="-122"/>
                <a:cs typeface="Petrona Bold" pitchFamily="34" charset="-120"/>
              </a:rPr>
              <a:t>1</a:t>
            </a:r>
            <a:endParaRPr lang="en-US" sz="2550" dirty="0"/>
          </a:p>
        </p:txBody>
      </p:sp>
      <p:sp>
        <p:nvSpPr>
          <p:cNvPr id="8" name="Text 5"/>
          <p:cNvSpPr/>
          <p:nvPr/>
        </p:nvSpPr>
        <p:spPr>
          <a:xfrm>
            <a:off x="7675245" y="2628900"/>
            <a:ext cx="2736294" cy="341948"/>
          </a:xfrm>
          <a:prstGeom prst="rect">
            <a:avLst/>
          </a:prstGeom>
          <a:noFill/>
        </p:spPr>
        <p:txBody>
          <a:bodyPr wrap="none" lIns="0" tIns="0" rIns="0" bIns="0" rtlCol="0" anchor="t"/>
          <a:lstStyle/>
          <a:p>
            <a:pPr marL="0" indent="0" algn="l">
              <a:lnSpc>
                <a:spcPts val="2650"/>
              </a:lnSpc>
              <a:buNone/>
            </a:pPr>
            <a:r>
              <a:rPr lang="en-US" sz="2150" b="1" dirty="0">
                <a:solidFill>
                  <a:srgbClr val="272525"/>
                </a:solidFill>
                <a:latin typeface="Petrona Bold" pitchFamily="34" charset="0"/>
                <a:ea typeface="Petrona Bold" pitchFamily="34" charset="-122"/>
                <a:cs typeface="Petrona Bold" pitchFamily="34" charset="-120"/>
              </a:rPr>
              <a:t>Create Table</a:t>
            </a:r>
            <a:endParaRPr lang="en-US" sz="2150" dirty="0"/>
          </a:p>
        </p:txBody>
      </p:sp>
      <p:sp>
        <p:nvSpPr>
          <p:cNvPr id="9" name="Text 6"/>
          <p:cNvSpPr/>
          <p:nvPr/>
        </p:nvSpPr>
        <p:spPr>
          <a:xfrm>
            <a:off x="7675245" y="3095863"/>
            <a:ext cx="6225540" cy="666988"/>
          </a:xfrm>
          <a:prstGeom prst="rect">
            <a:avLst/>
          </a:prstGeom>
          <a:noFill/>
        </p:spPr>
        <p:txBody>
          <a:bodyPr wrap="square" lIns="0" tIns="0" rIns="0" bIns="0" rtlCol="0" anchor="t"/>
          <a:lstStyle/>
          <a:p>
            <a:pPr marL="0" indent="0" algn="l">
              <a:lnSpc>
                <a:spcPts val="2600"/>
              </a:lnSpc>
              <a:buNone/>
            </a:pPr>
            <a:r>
              <a:rPr lang="en-US" sz="1600" dirty="0">
                <a:solidFill>
                  <a:srgbClr val="272525"/>
                </a:solidFill>
                <a:latin typeface="Inter" panose="02000503000000020004" charset="0"/>
                <a:ea typeface="Inter" panose="02000503000000020004" pitchFamily="34" charset="-122"/>
                <a:cs typeface="Inter" panose="02000503000000020004" pitchFamily="34" charset="-120"/>
              </a:rPr>
              <a:t>The first step is to create a new table in the SQL database to store the scraped Amazon watch data.</a:t>
            </a:r>
            <a:endParaRPr lang="en-US" sz="1600" dirty="0"/>
          </a:p>
        </p:txBody>
      </p:sp>
      <p:sp>
        <p:nvSpPr>
          <p:cNvPr id="10" name="Shape 7"/>
          <p:cNvSpPr/>
          <p:nvPr/>
        </p:nvSpPr>
        <p:spPr>
          <a:xfrm>
            <a:off x="6740307" y="4637246"/>
            <a:ext cx="729615" cy="22860"/>
          </a:xfrm>
          <a:prstGeom prst="roundRect">
            <a:avLst>
              <a:gd name="adj" fmla="val 383050"/>
            </a:avLst>
          </a:prstGeom>
          <a:solidFill>
            <a:srgbClr val="B2D4E5"/>
          </a:solidFill>
        </p:spPr>
        <p:txBody>
          <a:bodyPr/>
          <a:lstStyle/>
          <a:p>
            <a:endParaRPr lang="en-GB"/>
          </a:p>
        </p:txBody>
      </p:sp>
      <p:sp>
        <p:nvSpPr>
          <p:cNvPr id="11" name="Shape 8"/>
          <p:cNvSpPr/>
          <p:nvPr/>
        </p:nvSpPr>
        <p:spPr>
          <a:xfrm>
            <a:off x="6294180" y="4414242"/>
            <a:ext cx="468987" cy="468987"/>
          </a:xfrm>
          <a:prstGeom prst="roundRect">
            <a:avLst>
              <a:gd name="adj" fmla="val 18671"/>
            </a:avLst>
          </a:prstGeom>
          <a:solidFill>
            <a:srgbClr val="CCEEFF"/>
          </a:solidFill>
          <a:ln w="7620">
            <a:solidFill>
              <a:srgbClr val="B2D4E5"/>
            </a:solidFill>
            <a:prstDash val="solid"/>
          </a:ln>
        </p:spPr>
        <p:txBody>
          <a:bodyPr/>
          <a:lstStyle/>
          <a:p>
            <a:endParaRPr lang="en-GB"/>
          </a:p>
        </p:txBody>
      </p:sp>
      <p:sp>
        <p:nvSpPr>
          <p:cNvPr id="12" name="Text 9"/>
          <p:cNvSpPr/>
          <p:nvPr/>
        </p:nvSpPr>
        <p:spPr>
          <a:xfrm>
            <a:off x="6435507" y="4484489"/>
            <a:ext cx="186214" cy="328374"/>
          </a:xfrm>
          <a:prstGeom prst="rect">
            <a:avLst/>
          </a:prstGeom>
          <a:noFill/>
        </p:spPr>
        <p:txBody>
          <a:bodyPr wrap="none" lIns="0" tIns="0" rIns="0" bIns="0" rtlCol="0" anchor="t"/>
          <a:lstStyle/>
          <a:p>
            <a:pPr marL="0" indent="0" algn="ctr">
              <a:lnSpc>
                <a:spcPts val="2550"/>
              </a:lnSpc>
              <a:buNone/>
            </a:pPr>
            <a:r>
              <a:rPr lang="en-US" sz="2550" b="1" dirty="0">
                <a:solidFill>
                  <a:srgbClr val="272525"/>
                </a:solidFill>
                <a:latin typeface="Petrona Bold" pitchFamily="34" charset="0"/>
                <a:ea typeface="Petrona Bold" pitchFamily="34" charset="-122"/>
                <a:cs typeface="Petrona Bold" pitchFamily="34" charset="-120"/>
              </a:rPr>
              <a:t>2</a:t>
            </a:r>
            <a:endParaRPr lang="en-US" sz="2550" dirty="0"/>
          </a:p>
        </p:txBody>
      </p:sp>
      <p:sp>
        <p:nvSpPr>
          <p:cNvPr id="13" name="Text 10"/>
          <p:cNvSpPr/>
          <p:nvPr/>
        </p:nvSpPr>
        <p:spPr>
          <a:xfrm>
            <a:off x="7675245" y="4388287"/>
            <a:ext cx="2736294" cy="341948"/>
          </a:xfrm>
          <a:prstGeom prst="rect">
            <a:avLst/>
          </a:prstGeom>
          <a:noFill/>
        </p:spPr>
        <p:txBody>
          <a:bodyPr wrap="none" lIns="0" tIns="0" rIns="0" bIns="0" rtlCol="0" anchor="t"/>
          <a:lstStyle/>
          <a:p>
            <a:pPr marL="0" indent="0" algn="l">
              <a:lnSpc>
                <a:spcPts val="2650"/>
              </a:lnSpc>
              <a:buNone/>
            </a:pPr>
            <a:r>
              <a:rPr lang="en-US" sz="2150" b="1" dirty="0">
                <a:solidFill>
                  <a:srgbClr val="272525"/>
                </a:solidFill>
                <a:latin typeface="Petrona Bold" pitchFamily="34" charset="0"/>
                <a:ea typeface="Petrona Bold" pitchFamily="34" charset="-122"/>
                <a:cs typeface="Petrona Bold" pitchFamily="34" charset="-120"/>
              </a:rPr>
              <a:t>Insert Data</a:t>
            </a:r>
            <a:endParaRPr lang="en-US" sz="2150" dirty="0"/>
          </a:p>
        </p:txBody>
      </p:sp>
      <p:sp>
        <p:nvSpPr>
          <p:cNvPr id="14" name="Text 11"/>
          <p:cNvSpPr/>
          <p:nvPr/>
        </p:nvSpPr>
        <p:spPr>
          <a:xfrm>
            <a:off x="7675245" y="4855250"/>
            <a:ext cx="6225540" cy="666988"/>
          </a:xfrm>
          <a:prstGeom prst="rect">
            <a:avLst/>
          </a:prstGeom>
          <a:noFill/>
        </p:spPr>
        <p:txBody>
          <a:bodyPr wrap="square" lIns="0" tIns="0" rIns="0" bIns="0" rtlCol="0" anchor="t"/>
          <a:lstStyle/>
          <a:p>
            <a:pPr marL="0" indent="0" algn="l">
              <a:lnSpc>
                <a:spcPts val="2600"/>
              </a:lnSpc>
              <a:buNone/>
            </a:pPr>
            <a:r>
              <a:rPr lang="en-US" sz="1600" dirty="0">
                <a:solidFill>
                  <a:srgbClr val="272525"/>
                </a:solidFill>
                <a:latin typeface="Inter" panose="02000503000000020004" charset="0"/>
                <a:ea typeface="Inter" panose="02000503000000020004" pitchFamily="34" charset="-122"/>
                <a:cs typeface="Inter" panose="02000503000000020004" pitchFamily="34" charset="-120"/>
              </a:rPr>
              <a:t>Use Python to insert the cleaned and transformed data from the Excel spreadsheet into the newly created SQL table.</a:t>
            </a:r>
            <a:endParaRPr lang="en-US" sz="1600" dirty="0"/>
          </a:p>
        </p:txBody>
      </p:sp>
      <p:sp>
        <p:nvSpPr>
          <p:cNvPr id="15" name="Shape 12"/>
          <p:cNvSpPr/>
          <p:nvPr/>
        </p:nvSpPr>
        <p:spPr>
          <a:xfrm>
            <a:off x="6740307" y="6396633"/>
            <a:ext cx="729615" cy="22860"/>
          </a:xfrm>
          <a:prstGeom prst="roundRect">
            <a:avLst>
              <a:gd name="adj" fmla="val 383050"/>
            </a:avLst>
          </a:prstGeom>
          <a:solidFill>
            <a:srgbClr val="B2D4E5"/>
          </a:solidFill>
        </p:spPr>
        <p:txBody>
          <a:bodyPr/>
          <a:lstStyle/>
          <a:p>
            <a:endParaRPr lang="en-GB"/>
          </a:p>
        </p:txBody>
      </p:sp>
      <p:sp>
        <p:nvSpPr>
          <p:cNvPr id="16" name="Shape 13"/>
          <p:cNvSpPr/>
          <p:nvPr/>
        </p:nvSpPr>
        <p:spPr>
          <a:xfrm>
            <a:off x="6294180" y="6173629"/>
            <a:ext cx="468987" cy="468987"/>
          </a:xfrm>
          <a:prstGeom prst="roundRect">
            <a:avLst>
              <a:gd name="adj" fmla="val 18671"/>
            </a:avLst>
          </a:prstGeom>
          <a:solidFill>
            <a:srgbClr val="CCEEFF"/>
          </a:solidFill>
          <a:ln w="7620">
            <a:solidFill>
              <a:srgbClr val="B2D4E5"/>
            </a:solidFill>
            <a:prstDash val="solid"/>
          </a:ln>
        </p:spPr>
        <p:txBody>
          <a:bodyPr/>
          <a:lstStyle/>
          <a:p>
            <a:endParaRPr lang="en-GB"/>
          </a:p>
        </p:txBody>
      </p:sp>
      <p:sp>
        <p:nvSpPr>
          <p:cNvPr id="17" name="Text 14"/>
          <p:cNvSpPr/>
          <p:nvPr/>
        </p:nvSpPr>
        <p:spPr>
          <a:xfrm>
            <a:off x="6435745" y="6243876"/>
            <a:ext cx="185857" cy="328374"/>
          </a:xfrm>
          <a:prstGeom prst="rect">
            <a:avLst/>
          </a:prstGeom>
          <a:noFill/>
        </p:spPr>
        <p:txBody>
          <a:bodyPr wrap="none" lIns="0" tIns="0" rIns="0" bIns="0" rtlCol="0" anchor="t"/>
          <a:lstStyle/>
          <a:p>
            <a:pPr marL="0" indent="0" algn="ctr">
              <a:lnSpc>
                <a:spcPts val="2550"/>
              </a:lnSpc>
              <a:buNone/>
            </a:pPr>
            <a:r>
              <a:rPr lang="en-US" sz="2550" b="1" dirty="0">
                <a:solidFill>
                  <a:srgbClr val="272525"/>
                </a:solidFill>
                <a:latin typeface="Petrona Bold" pitchFamily="34" charset="0"/>
                <a:ea typeface="Petrona Bold" pitchFamily="34" charset="-122"/>
                <a:cs typeface="Petrona Bold" pitchFamily="34" charset="-120"/>
              </a:rPr>
              <a:t>3</a:t>
            </a:r>
            <a:endParaRPr lang="en-US" sz="2550" dirty="0"/>
          </a:p>
        </p:txBody>
      </p:sp>
      <p:sp>
        <p:nvSpPr>
          <p:cNvPr id="18" name="Text 15"/>
          <p:cNvSpPr/>
          <p:nvPr/>
        </p:nvSpPr>
        <p:spPr>
          <a:xfrm>
            <a:off x="7675245" y="6147673"/>
            <a:ext cx="2736294" cy="341948"/>
          </a:xfrm>
          <a:prstGeom prst="rect">
            <a:avLst/>
          </a:prstGeom>
          <a:noFill/>
        </p:spPr>
        <p:txBody>
          <a:bodyPr wrap="none" lIns="0" tIns="0" rIns="0" bIns="0" rtlCol="0" anchor="t"/>
          <a:lstStyle/>
          <a:p>
            <a:pPr marL="0" indent="0" algn="l">
              <a:lnSpc>
                <a:spcPts val="2650"/>
              </a:lnSpc>
              <a:buNone/>
            </a:pPr>
            <a:r>
              <a:rPr lang="en-US" sz="2150" b="1" dirty="0">
                <a:solidFill>
                  <a:srgbClr val="272525"/>
                </a:solidFill>
                <a:latin typeface="Petrona Bold" pitchFamily="34" charset="0"/>
                <a:ea typeface="Petrona Bold" pitchFamily="34" charset="-122"/>
                <a:cs typeface="Petrona Bold" pitchFamily="34" charset="-120"/>
              </a:rPr>
              <a:t>Verify Data</a:t>
            </a:r>
            <a:endParaRPr lang="en-US" sz="2150" dirty="0"/>
          </a:p>
        </p:txBody>
      </p:sp>
      <p:sp>
        <p:nvSpPr>
          <p:cNvPr id="19" name="Text 16"/>
          <p:cNvSpPr/>
          <p:nvPr/>
        </p:nvSpPr>
        <p:spPr>
          <a:xfrm>
            <a:off x="7675245" y="6614636"/>
            <a:ext cx="6225540" cy="666988"/>
          </a:xfrm>
          <a:prstGeom prst="rect">
            <a:avLst/>
          </a:prstGeom>
          <a:noFill/>
        </p:spPr>
        <p:txBody>
          <a:bodyPr wrap="square" lIns="0" tIns="0" rIns="0" bIns="0" rtlCol="0" anchor="t"/>
          <a:lstStyle/>
          <a:p>
            <a:pPr marL="0" indent="0" algn="l">
              <a:lnSpc>
                <a:spcPts val="2600"/>
              </a:lnSpc>
              <a:buNone/>
            </a:pPr>
            <a:r>
              <a:rPr lang="en-US" sz="1600" dirty="0">
                <a:solidFill>
                  <a:srgbClr val="272525"/>
                </a:solidFill>
                <a:latin typeface="Inter" panose="02000503000000020004" charset="0"/>
                <a:ea typeface="Inter" panose="02000503000000020004" pitchFamily="34" charset="-122"/>
                <a:cs typeface="Inter" panose="02000503000000020004" pitchFamily="34" charset="-120"/>
              </a:rPr>
              <a:t>After inserting the data, run a SQL query to verify that the data has been imported correctly.</a:t>
            </a:r>
            <a:endParaRPr lang="en-US" sz="1600" dirty="0"/>
          </a:p>
        </p:txBody>
      </p:sp>
      <p:pic>
        <p:nvPicPr>
          <p:cNvPr id="20" name="Picture 19" descr="Screenshot 2024-10-16 151620"/>
          <p:cNvPicPr>
            <a:picLocks noChangeAspect="1"/>
          </p:cNvPicPr>
          <p:nvPr/>
        </p:nvPicPr>
        <p:blipFill>
          <a:blip r:embed="rId2"/>
          <a:stretch>
            <a:fillRect/>
          </a:stretch>
        </p:blipFill>
        <p:spPr>
          <a:xfrm>
            <a:off x="12687300" y="7406640"/>
            <a:ext cx="1943100" cy="7461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465421"/>
            <a:ext cx="7689056" cy="744260"/>
          </a:xfrm>
          <a:prstGeom prst="rect">
            <a:avLst/>
          </a:prstGeom>
          <a:noFill/>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Visualizing Data in Power BI</a:t>
            </a:r>
            <a:endParaRPr lang="en-US" sz="4650" dirty="0"/>
          </a:p>
        </p:txBody>
      </p:sp>
      <p:pic>
        <p:nvPicPr>
          <p:cNvPr id="3" name="Image 0" descr="preencoded.png"/>
          <p:cNvPicPr>
            <a:picLocks noChangeAspect="1"/>
          </p:cNvPicPr>
          <p:nvPr/>
        </p:nvPicPr>
        <p:blipFill>
          <a:blip r:embed="rId1"/>
          <a:stretch>
            <a:fillRect/>
          </a:stretch>
        </p:blipFill>
        <p:spPr>
          <a:xfrm>
            <a:off x="443865" y="2359025"/>
            <a:ext cx="4186555" cy="2289810"/>
          </a:xfrm>
          <a:prstGeom prst="rect">
            <a:avLst/>
          </a:prstGeom>
        </p:spPr>
      </p:pic>
      <p:sp>
        <p:nvSpPr>
          <p:cNvPr id="4" name="Text 1"/>
          <p:cNvSpPr/>
          <p:nvPr/>
        </p:nvSpPr>
        <p:spPr>
          <a:xfrm>
            <a:off x="793790" y="4804291"/>
            <a:ext cx="2977039" cy="372070"/>
          </a:xfrm>
          <a:prstGeom prst="rect">
            <a:avLst/>
          </a:prstGeom>
          <a:noFill/>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Bar Charts</a:t>
            </a:r>
            <a:endParaRPr lang="en-US" sz="2300" dirty="0"/>
          </a:p>
        </p:txBody>
      </p:sp>
      <p:sp>
        <p:nvSpPr>
          <p:cNvPr id="5" name="Text 2"/>
          <p:cNvSpPr/>
          <p:nvPr/>
        </p:nvSpPr>
        <p:spPr>
          <a:xfrm>
            <a:off x="771525" y="5361940"/>
            <a:ext cx="3472815" cy="1830705"/>
          </a:xfrm>
          <a:prstGeom prst="rect">
            <a:avLst/>
          </a:prstGeom>
          <a:noFill/>
        </p:spPr>
        <p:txBody>
          <a:bodyPr wrap="square" lIns="0" tIns="0" rIns="0" bIns="0" rtlCol="0" anchor="t"/>
          <a:lstStyle/>
          <a:p>
            <a:pPr marL="0" indent="0" algn="l">
              <a:lnSpc>
                <a:spcPts val="2850"/>
              </a:lnSpc>
              <a:buNone/>
            </a:pPr>
            <a:r>
              <a:rPr lang="en-US" sz="1750" dirty="0">
                <a:solidFill>
                  <a:srgbClr val="272525"/>
                </a:solidFill>
                <a:latin typeface="Inter" panose="02000503000000020004" charset="0"/>
                <a:ea typeface="Inter" panose="02000503000000020004" pitchFamily="34" charset="-122"/>
                <a:cs typeface="Inter" panose="02000503000000020004" pitchFamily="34" charset="-120"/>
              </a:rPr>
              <a:t>Compare categories using bars of different lengths, ideal for showing relative values and trends.</a:t>
            </a:r>
            <a:endParaRPr lang="en-US" sz="1750" dirty="0"/>
          </a:p>
        </p:txBody>
      </p:sp>
      <p:pic>
        <p:nvPicPr>
          <p:cNvPr id="6" name="Image 1" descr="preencoded.png"/>
          <p:cNvPicPr>
            <a:picLocks noChangeAspect="1"/>
          </p:cNvPicPr>
          <p:nvPr/>
        </p:nvPicPr>
        <p:blipFill>
          <a:blip r:embed="rId2"/>
          <a:stretch>
            <a:fillRect/>
          </a:stretch>
        </p:blipFill>
        <p:spPr>
          <a:xfrm>
            <a:off x="5266690" y="2359025"/>
            <a:ext cx="3874770" cy="2216785"/>
          </a:xfrm>
          <a:prstGeom prst="rect">
            <a:avLst/>
          </a:prstGeom>
        </p:spPr>
      </p:pic>
      <p:sp>
        <p:nvSpPr>
          <p:cNvPr id="7" name="Text 3"/>
          <p:cNvSpPr/>
          <p:nvPr/>
        </p:nvSpPr>
        <p:spPr>
          <a:xfrm>
            <a:off x="5346581" y="4804291"/>
            <a:ext cx="2977039" cy="372070"/>
          </a:xfrm>
          <a:prstGeom prst="rect">
            <a:avLst/>
          </a:prstGeom>
          <a:noFill/>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Line Charts</a:t>
            </a:r>
            <a:endParaRPr lang="en-US" sz="2300" dirty="0"/>
          </a:p>
        </p:txBody>
      </p:sp>
      <p:sp>
        <p:nvSpPr>
          <p:cNvPr id="8" name="Text 4"/>
          <p:cNvSpPr/>
          <p:nvPr/>
        </p:nvSpPr>
        <p:spPr>
          <a:xfrm>
            <a:off x="5359400" y="5312410"/>
            <a:ext cx="3781425" cy="1451610"/>
          </a:xfrm>
          <a:prstGeom prst="rect">
            <a:avLst/>
          </a:prstGeom>
          <a:noFill/>
        </p:spPr>
        <p:txBody>
          <a:bodyPr wrap="square" lIns="0" tIns="0" rIns="0" bIns="0" rtlCol="0" anchor="t"/>
          <a:lstStyle/>
          <a:p>
            <a:pPr marL="0" indent="0" algn="l">
              <a:lnSpc>
                <a:spcPts val="2850"/>
              </a:lnSpc>
              <a:buNone/>
            </a:pPr>
            <a:r>
              <a:rPr lang="en-US" sz="1750" dirty="0">
                <a:solidFill>
                  <a:srgbClr val="272525"/>
                </a:solidFill>
                <a:latin typeface="Inter" panose="02000503000000020004" charset="0"/>
                <a:ea typeface="Inter" panose="02000503000000020004" pitchFamily="34" charset="-122"/>
                <a:cs typeface="Inter" panose="02000503000000020004" pitchFamily="34" charset="-120"/>
              </a:rPr>
              <a:t>Track data points over time, effective for highlighting patterns and trends in data.</a:t>
            </a:r>
            <a:endParaRPr lang="en-US" sz="1750" dirty="0"/>
          </a:p>
        </p:txBody>
      </p:sp>
      <p:pic>
        <p:nvPicPr>
          <p:cNvPr id="9" name="Image 2" descr="preencoded.png"/>
          <p:cNvPicPr>
            <a:picLocks noChangeAspect="1"/>
          </p:cNvPicPr>
          <p:nvPr/>
        </p:nvPicPr>
        <p:blipFill>
          <a:blip r:embed="rId3"/>
          <a:stretch>
            <a:fillRect/>
          </a:stretch>
        </p:blipFill>
        <p:spPr>
          <a:xfrm>
            <a:off x="10079355" y="2359660"/>
            <a:ext cx="3693160" cy="2277745"/>
          </a:xfrm>
          <a:prstGeom prst="rect">
            <a:avLst/>
          </a:prstGeom>
        </p:spPr>
      </p:pic>
      <p:sp>
        <p:nvSpPr>
          <p:cNvPr id="10" name="Text 5"/>
          <p:cNvSpPr/>
          <p:nvPr/>
        </p:nvSpPr>
        <p:spPr>
          <a:xfrm>
            <a:off x="10079196" y="4804291"/>
            <a:ext cx="2977039" cy="372070"/>
          </a:xfrm>
          <a:prstGeom prst="rect">
            <a:avLst/>
          </a:prstGeom>
          <a:noFill/>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Pie Charts</a:t>
            </a:r>
            <a:endParaRPr lang="en-US" sz="2300" dirty="0"/>
          </a:p>
        </p:txBody>
      </p:sp>
      <p:sp>
        <p:nvSpPr>
          <p:cNvPr id="11" name="Text 6"/>
          <p:cNvSpPr/>
          <p:nvPr/>
        </p:nvSpPr>
        <p:spPr>
          <a:xfrm>
            <a:off x="10100945" y="5285740"/>
            <a:ext cx="3735705" cy="1457325"/>
          </a:xfrm>
          <a:prstGeom prst="rect">
            <a:avLst/>
          </a:prstGeom>
          <a:noFill/>
        </p:spPr>
        <p:txBody>
          <a:bodyPr wrap="square" lIns="0" tIns="0" rIns="0" bIns="0" rtlCol="0" anchor="t"/>
          <a:lstStyle/>
          <a:p>
            <a:pPr marL="0" indent="0" algn="l">
              <a:lnSpc>
                <a:spcPts val="2850"/>
              </a:lnSpc>
              <a:buNone/>
            </a:pPr>
            <a:r>
              <a:rPr lang="en-US" sz="1750" dirty="0">
                <a:solidFill>
                  <a:srgbClr val="272525"/>
                </a:solidFill>
                <a:latin typeface="Inter" panose="02000503000000020004" charset="0"/>
                <a:ea typeface="Inter" panose="02000503000000020004" pitchFamily="34" charset="-122"/>
                <a:cs typeface="Inter" panose="02000503000000020004" pitchFamily="34" charset="-120"/>
              </a:rPr>
              <a:t>Illustrate proportions of a whole, useful for comparing parts to the whole.</a:t>
            </a:r>
            <a:endParaRPr lang="en-US" sz="1750" dirty="0"/>
          </a:p>
        </p:txBody>
      </p:sp>
      <p:sp>
        <p:nvSpPr>
          <p:cNvPr id="13" name="Text 7"/>
          <p:cNvSpPr/>
          <p:nvPr/>
        </p:nvSpPr>
        <p:spPr>
          <a:xfrm>
            <a:off x="10830997" y="4804291"/>
            <a:ext cx="2977039" cy="372070"/>
          </a:xfrm>
          <a:prstGeom prst="rect">
            <a:avLst/>
          </a:prstGeom>
          <a:noFill/>
        </p:spPr>
        <p:txBody>
          <a:bodyPr wrap="none" lIns="0" tIns="0" rIns="0" bIns="0" rtlCol="0" anchor="t"/>
          <a:lstStyle/>
          <a:p>
            <a:pPr marL="0" indent="0" algn="l">
              <a:lnSpc>
                <a:spcPts val="2900"/>
              </a:lnSpc>
              <a:buNone/>
            </a:pPr>
            <a:endParaRPr lang="en-US" sz="2300" dirty="0"/>
          </a:p>
        </p:txBody>
      </p:sp>
      <p:sp>
        <p:nvSpPr>
          <p:cNvPr id="14" name="Text 8"/>
          <p:cNvSpPr/>
          <p:nvPr/>
        </p:nvSpPr>
        <p:spPr>
          <a:xfrm>
            <a:off x="10830997" y="5312450"/>
            <a:ext cx="3005614" cy="1451610"/>
          </a:xfrm>
          <a:prstGeom prst="rect">
            <a:avLst/>
          </a:prstGeom>
          <a:noFill/>
        </p:spPr>
        <p:txBody>
          <a:bodyPr wrap="square" lIns="0" tIns="0" rIns="0" bIns="0" rtlCol="0" anchor="t"/>
          <a:lstStyle/>
          <a:p>
            <a:pPr marL="0" indent="0" algn="l">
              <a:lnSpc>
                <a:spcPts val="2850"/>
              </a:lnSpc>
              <a:buNone/>
            </a:pPr>
            <a:endParaRPr lang="en-US" sz="1750" dirty="0"/>
          </a:p>
        </p:txBody>
      </p:sp>
      <p:pic>
        <p:nvPicPr>
          <p:cNvPr id="12" name="Picture 11" descr="Screenshot 2024-10-16 151620"/>
          <p:cNvPicPr>
            <a:picLocks noChangeAspect="1"/>
          </p:cNvPicPr>
          <p:nvPr/>
        </p:nvPicPr>
        <p:blipFill>
          <a:blip r:embed="rId4"/>
          <a:stretch>
            <a:fillRect/>
          </a:stretch>
        </p:blipFill>
        <p:spPr>
          <a:xfrm>
            <a:off x="12861925" y="7643495"/>
            <a:ext cx="1768475" cy="58610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50094" y="589359"/>
            <a:ext cx="5625941" cy="703183"/>
          </a:xfrm>
          <a:prstGeom prst="rect">
            <a:avLst/>
          </a:prstGeom>
          <a:noFill/>
        </p:spPr>
        <p:txBody>
          <a:bodyPr wrap="none" lIns="0" tIns="0" rIns="0" bIns="0" rtlCol="0" anchor="t"/>
          <a:lstStyle/>
          <a:p>
            <a:pPr marL="0" indent="0">
              <a:lnSpc>
                <a:spcPts val="5500"/>
              </a:lnSpc>
              <a:buNone/>
            </a:pPr>
            <a:r>
              <a:rPr lang="en-US" sz="4400" b="1" dirty="0">
                <a:solidFill>
                  <a:srgbClr val="000000"/>
                </a:solidFill>
                <a:latin typeface="Petrona Bold" pitchFamily="34" charset="0"/>
                <a:ea typeface="Petrona Bold" pitchFamily="34" charset="-122"/>
                <a:cs typeface="Petrona Bold" pitchFamily="34" charset="-120"/>
              </a:rPr>
              <a:t>Insights and Findings</a:t>
            </a:r>
            <a:endParaRPr lang="en-US" sz="4400" dirty="0"/>
          </a:p>
        </p:txBody>
      </p:sp>
      <p:pic>
        <p:nvPicPr>
          <p:cNvPr id="3" name="Image 0" descr="preencoded.png"/>
          <p:cNvPicPr>
            <a:picLocks noChangeAspect="1"/>
          </p:cNvPicPr>
          <p:nvPr/>
        </p:nvPicPr>
        <p:blipFill>
          <a:blip r:embed="rId1"/>
          <a:stretch>
            <a:fillRect/>
          </a:stretch>
        </p:blipFill>
        <p:spPr>
          <a:xfrm>
            <a:off x="2949297" y="1721168"/>
            <a:ext cx="2166461" cy="1937504"/>
          </a:xfrm>
          <a:prstGeom prst="rect">
            <a:avLst/>
          </a:prstGeom>
        </p:spPr>
      </p:pic>
      <p:sp>
        <p:nvSpPr>
          <p:cNvPr id="4" name="Text 1"/>
          <p:cNvSpPr/>
          <p:nvPr/>
        </p:nvSpPr>
        <p:spPr>
          <a:xfrm>
            <a:off x="3975140" y="2733913"/>
            <a:ext cx="114657" cy="428625"/>
          </a:xfrm>
          <a:prstGeom prst="rect">
            <a:avLst/>
          </a:prstGeom>
          <a:noFill/>
        </p:spPr>
        <p:txBody>
          <a:bodyPr wrap="none" lIns="0" tIns="0" rIns="0" bIns="0" rtlCol="0" anchor="t"/>
          <a:lstStyle/>
          <a:p>
            <a:pPr marL="0" indent="0" algn="ctr">
              <a:lnSpc>
                <a:spcPts val="3350"/>
              </a:lnSpc>
              <a:buNone/>
            </a:pPr>
            <a:r>
              <a:rPr lang="en-US" sz="2100" b="1" dirty="0">
                <a:solidFill>
                  <a:srgbClr val="272525"/>
                </a:solidFill>
                <a:latin typeface="Petrona Bold" pitchFamily="34" charset="0"/>
                <a:ea typeface="Petrona Bold" pitchFamily="34" charset="-122"/>
                <a:cs typeface="Petrona Bold" pitchFamily="34" charset="-120"/>
              </a:rPr>
              <a:t>1</a:t>
            </a:r>
            <a:endParaRPr lang="en-US" sz="2100" dirty="0"/>
          </a:p>
        </p:txBody>
      </p:sp>
      <p:sp>
        <p:nvSpPr>
          <p:cNvPr id="5" name="Text 2"/>
          <p:cNvSpPr/>
          <p:nvPr/>
        </p:nvSpPr>
        <p:spPr>
          <a:xfrm>
            <a:off x="5330071" y="2106930"/>
            <a:ext cx="2812971" cy="351592"/>
          </a:xfrm>
          <a:prstGeom prst="rect">
            <a:avLst/>
          </a:prstGeom>
          <a:noFill/>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Price Trends</a:t>
            </a:r>
            <a:endParaRPr lang="en-US" sz="2200" dirty="0"/>
          </a:p>
        </p:txBody>
      </p:sp>
      <p:sp>
        <p:nvSpPr>
          <p:cNvPr id="6" name="Text 3"/>
          <p:cNvSpPr/>
          <p:nvPr/>
        </p:nvSpPr>
        <p:spPr>
          <a:xfrm>
            <a:off x="5330071" y="2587109"/>
            <a:ext cx="8335923" cy="685800"/>
          </a:xfrm>
          <a:prstGeom prst="rect">
            <a:avLst/>
          </a:prstGeom>
          <a:noFill/>
        </p:spPr>
        <p:txBody>
          <a:bodyPr wrap="square" lIns="0" tIns="0" rIns="0" bIns="0" rtlCol="0" anchor="t"/>
          <a:lstStyle/>
          <a:p>
            <a:pPr marL="0" indent="0" algn="l">
              <a:lnSpc>
                <a:spcPts val="2700"/>
              </a:lnSpc>
              <a:buNone/>
            </a:pPr>
            <a:r>
              <a:rPr lang="en-US" sz="1650" b="0" i="0" dirty="0">
                <a:effectLst/>
                <a:latin typeface="Inter" panose="02000503000000020004" charset="0"/>
                <a:ea typeface="Inter" panose="02000503000000020004" charset="0"/>
              </a:rPr>
              <a:t>Brands like Fossil are priced higher, while Sonata offers more affordable options, reflecting a clear price segmentation across brands.</a:t>
            </a:r>
            <a:endParaRPr lang="en-US" sz="1650" dirty="0">
              <a:latin typeface="Inter" panose="02000503000000020004" charset="0"/>
              <a:ea typeface="Inter" panose="02000503000000020004" charset="0"/>
            </a:endParaRPr>
          </a:p>
        </p:txBody>
      </p:sp>
      <p:sp>
        <p:nvSpPr>
          <p:cNvPr id="7" name="Shape 4"/>
          <p:cNvSpPr/>
          <p:nvPr/>
        </p:nvSpPr>
        <p:spPr>
          <a:xfrm>
            <a:off x="5169337" y="3670221"/>
            <a:ext cx="8657392" cy="15240"/>
          </a:xfrm>
          <a:prstGeom prst="roundRect">
            <a:avLst>
              <a:gd name="adj" fmla="val 590661"/>
            </a:avLst>
          </a:prstGeom>
          <a:solidFill>
            <a:srgbClr val="B2D4E5"/>
          </a:solidFill>
        </p:spPr>
        <p:txBody>
          <a:bodyPr/>
          <a:lstStyle/>
          <a:p>
            <a:endParaRPr lang="en-GB"/>
          </a:p>
        </p:txBody>
      </p:sp>
      <p:pic>
        <p:nvPicPr>
          <p:cNvPr id="8" name="Image 1" descr="preencoded.png"/>
          <p:cNvPicPr>
            <a:picLocks noChangeAspect="1"/>
          </p:cNvPicPr>
          <p:nvPr/>
        </p:nvPicPr>
        <p:blipFill>
          <a:blip r:embed="rId2"/>
          <a:stretch>
            <a:fillRect/>
          </a:stretch>
        </p:blipFill>
        <p:spPr>
          <a:xfrm>
            <a:off x="1866067" y="3712250"/>
            <a:ext cx="4332923" cy="1937504"/>
          </a:xfrm>
          <a:prstGeom prst="rect">
            <a:avLst/>
          </a:prstGeom>
        </p:spPr>
      </p:pic>
      <p:sp>
        <p:nvSpPr>
          <p:cNvPr id="9" name="Text 5"/>
          <p:cNvSpPr/>
          <p:nvPr/>
        </p:nvSpPr>
        <p:spPr>
          <a:xfrm>
            <a:off x="3956447" y="4466630"/>
            <a:ext cx="151924" cy="428625"/>
          </a:xfrm>
          <a:prstGeom prst="rect">
            <a:avLst/>
          </a:prstGeom>
          <a:noFill/>
        </p:spPr>
        <p:txBody>
          <a:bodyPr wrap="none" lIns="0" tIns="0" rIns="0" bIns="0" rtlCol="0" anchor="t"/>
          <a:lstStyle/>
          <a:p>
            <a:pPr marL="0" indent="0" algn="ctr">
              <a:lnSpc>
                <a:spcPts val="3350"/>
              </a:lnSpc>
              <a:buNone/>
            </a:pPr>
            <a:r>
              <a:rPr lang="en-US" sz="2100" b="1" dirty="0">
                <a:solidFill>
                  <a:srgbClr val="272525"/>
                </a:solidFill>
                <a:latin typeface="Petrona Bold" pitchFamily="34" charset="0"/>
                <a:ea typeface="Petrona Bold" pitchFamily="34" charset="-122"/>
                <a:cs typeface="Petrona Bold" pitchFamily="34" charset="-120"/>
              </a:rPr>
              <a:t>2</a:t>
            </a:r>
            <a:endParaRPr lang="en-US" sz="2100" dirty="0"/>
          </a:p>
        </p:txBody>
      </p:sp>
      <p:sp>
        <p:nvSpPr>
          <p:cNvPr id="10" name="Text 6"/>
          <p:cNvSpPr/>
          <p:nvPr/>
        </p:nvSpPr>
        <p:spPr>
          <a:xfrm>
            <a:off x="6413302" y="3926562"/>
            <a:ext cx="2812971" cy="351592"/>
          </a:xfrm>
          <a:prstGeom prst="rect">
            <a:avLst/>
          </a:prstGeom>
          <a:noFill/>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Customer Sentiment</a:t>
            </a:r>
            <a:endParaRPr lang="en-US" sz="2200" dirty="0"/>
          </a:p>
        </p:txBody>
      </p:sp>
      <p:sp>
        <p:nvSpPr>
          <p:cNvPr id="11" name="Text 7"/>
          <p:cNvSpPr/>
          <p:nvPr/>
        </p:nvSpPr>
        <p:spPr>
          <a:xfrm>
            <a:off x="6413302" y="4434364"/>
            <a:ext cx="7252692" cy="1028700"/>
          </a:xfrm>
          <a:prstGeom prst="rect">
            <a:avLst/>
          </a:prstGeom>
          <a:noFill/>
        </p:spPr>
        <p:txBody>
          <a:bodyPr wrap="square" lIns="0" tIns="0" rIns="0" bIns="0" rtlCol="0" anchor="t"/>
          <a:lstStyle/>
          <a:p>
            <a:pPr marL="0" indent="0" algn="l">
              <a:lnSpc>
                <a:spcPts val="2700"/>
              </a:lnSpc>
              <a:buNone/>
            </a:pPr>
            <a:r>
              <a:rPr lang="en-US" sz="1650" dirty="0">
                <a:latin typeface="Inter" panose="02000503000000020004" charset="0"/>
                <a:ea typeface="Inter" panose="02000503000000020004" charset="0"/>
              </a:rPr>
              <a:t>Brands with higher prices, like Casio and Fossil, also tend to receive better customer ratings, showing a link between price and customer satisfaction</a:t>
            </a:r>
            <a:r>
              <a:rPr lang="en-US" sz="1650" dirty="0"/>
              <a:t>.</a:t>
            </a:r>
            <a:endParaRPr lang="en-US" sz="1650" dirty="0"/>
          </a:p>
        </p:txBody>
      </p:sp>
      <p:sp>
        <p:nvSpPr>
          <p:cNvPr id="12" name="Shape 8"/>
          <p:cNvSpPr/>
          <p:nvPr/>
        </p:nvSpPr>
        <p:spPr>
          <a:xfrm>
            <a:off x="6252567" y="5661303"/>
            <a:ext cx="7574161" cy="15240"/>
          </a:xfrm>
          <a:prstGeom prst="roundRect">
            <a:avLst>
              <a:gd name="adj" fmla="val 590661"/>
            </a:avLst>
          </a:prstGeom>
          <a:solidFill>
            <a:srgbClr val="B2D4E5"/>
          </a:solidFill>
        </p:spPr>
        <p:txBody>
          <a:bodyPr/>
          <a:lstStyle/>
          <a:p>
            <a:endParaRPr lang="en-GB"/>
          </a:p>
        </p:txBody>
      </p:sp>
      <p:pic>
        <p:nvPicPr>
          <p:cNvPr id="13" name="Image 2" descr="preencoded.png"/>
          <p:cNvPicPr>
            <a:picLocks noChangeAspect="1"/>
          </p:cNvPicPr>
          <p:nvPr/>
        </p:nvPicPr>
        <p:blipFill>
          <a:blip r:embed="rId3"/>
          <a:stretch>
            <a:fillRect/>
          </a:stretch>
        </p:blipFill>
        <p:spPr>
          <a:xfrm>
            <a:off x="782836" y="5703332"/>
            <a:ext cx="6499384" cy="1937504"/>
          </a:xfrm>
          <a:prstGeom prst="rect">
            <a:avLst/>
          </a:prstGeom>
        </p:spPr>
      </p:pic>
      <p:sp>
        <p:nvSpPr>
          <p:cNvPr id="14" name="Text 9"/>
          <p:cNvSpPr/>
          <p:nvPr/>
        </p:nvSpPr>
        <p:spPr>
          <a:xfrm>
            <a:off x="3956685" y="6457712"/>
            <a:ext cx="151567" cy="428625"/>
          </a:xfrm>
          <a:prstGeom prst="rect">
            <a:avLst/>
          </a:prstGeom>
          <a:noFill/>
        </p:spPr>
        <p:txBody>
          <a:bodyPr wrap="none" lIns="0" tIns="0" rIns="0" bIns="0" rtlCol="0" anchor="t"/>
          <a:lstStyle/>
          <a:p>
            <a:pPr marL="0" indent="0" algn="ctr">
              <a:lnSpc>
                <a:spcPts val="3350"/>
              </a:lnSpc>
              <a:buNone/>
            </a:pPr>
            <a:r>
              <a:rPr lang="en-US" sz="2100" b="1" dirty="0">
                <a:solidFill>
                  <a:srgbClr val="272525"/>
                </a:solidFill>
                <a:latin typeface="Petrona Bold" pitchFamily="34" charset="0"/>
                <a:ea typeface="Petrona Bold" pitchFamily="34" charset="-122"/>
                <a:cs typeface="Petrona Bold" pitchFamily="34" charset="-120"/>
              </a:rPr>
              <a:t>3</a:t>
            </a:r>
            <a:endParaRPr lang="en-US" sz="2100" dirty="0"/>
          </a:p>
        </p:txBody>
      </p:sp>
      <p:sp>
        <p:nvSpPr>
          <p:cNvPr id="15" name="Text 10"/>
          <p:cNvSpPr/>
          <p:nvPr/>
        </p:nvSpPr>
        <p:spPr>
          <a:xfrm>
            <a:off x="7496532" y="5917644"/>
            <a:ext cx="2812971" cy="351592"/>
          </a:xfrm>
          <a:prstGeom prst="rect">
            <a:avLst/>
          </a:prstGeom>
          <a:noFill/>
        </p:spPr>
        <p:txBody>
          <a:bodyPr wrap="none" lIns="0" tIns="0" rIns="0" bIns="0" rtlCol="0" anchor="t"/>
          <a:lstStyle/>
          <a:p>
            <a:pPr marL="0" indent="0" algn="l">
              <a:lnSpc>
                <a:spcPts val="2750"/>
              </a:lnSpc>
              <a:buNone/>
            </a:pPr>
            <a:r>
              <a:rPr lang="en-US" sz="2200" b="1" dirty="0">
                <a:latin typeface="Petrona Bold"/>
              </a:rPr>
              <a:t>Discount Patterns</a:t>
            </a:r>
            <a:endParaRPr lang="en-US" sz="2200" b="1" dirty="0">
              <a:latin typeface="Petrona Bold"/>
            </a:endParaRPr>
          </a:p>
        </p:txBody>
      </p:sp>
      <p:sp>
        <p:nvSpPr>
          <p:cNvPr id="16" name="Text 11"/>
          <p:cNvSpPr/>
          <p:nvPr/>
        </p:nvSpPr>
        <p:spPr>
          <a:xfrm>
            <a:off x="7496532" y="6397823"/>
            <a:ext cx="6169462" cy="1028700"/>
          </a:xfrm>
          <a:prstGeom prst="rect">
            <a:avLst/>
          </a:prstGeom>
          <a:noFill/>
        </p:spPr>
        <p:txBody>
          <a:bodyPr wrap="square" lIns="0" tIns="0" rIns="0" bIns="0" rtlCol="0" anchor="t"/>
          <a:lstStyle/>
          <a:p>
            <a:pPr marL="0" indent="0" algn="l">
              <a:lnSpc>
                <a:spcPts val="2700"/>
              </a:lnSpc>
              <a:buNone/>
            </a:pPr>
            <a:r>
              <a:rPr lang="en-US" sz="1650" dirty="0">
                <a:latin typeface="Inter" panose="02000503000000020004" charset="0"/>
                <a:ea typeface="Inter" panose="02000503000000020004" charset="0"/>
              </a:rPr>
              <a:t>Fossil offers the largest discounts, indicating an aggressive pricing strategy to appeal to budget-conscious buyers.</a:t>
            </a:r>
            <a:endParaRPr lang="en-US" sz="1650" dirty="0">
              <a:latin typeface="Inter" panose="02000503000000020004" charset="0"/>
              <a:ea typeface="Inter" panose="02000503000000020004" charset="0"/>
            </a:endParaRPr>
          </a:p>
        </p:txBody>
      </p:sp>
      <p:pic>
        <p:nvPicPr>
          <p:cNvPr id="17" name="Picture 16" descr="Screenshot 2024-10-16 151620"/>
          <p:cNvPicPr>
            <a:picLocks noChangeAspect="1"/>
          </p:cNvPicPr>
          <p:nvPr/>
        </p:nvPicPr>
        <p:blipFill>
          <a:blip r:embed="rId4"/>
          <a:stretch>
            <a:fillRect/>
          </a:stretch>
        </p:blipFill>
        <p:spPr>
          <a:xfrm>
            <a:off x="12715240" y="7651750"/>
            <a:ext cx="1915160" cy="5378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31148"/>
          </a:xfrm>
          <a:prstGeom prst="rect">
            <a:avLst/>
          </a:prstGeom>
        </p:spPr>
      </p:pic>
      <p:sp>
        <p:nvSpPr>
          <p:cNvPr id="3" name="Text 0"/>
          <p:cNvSpPr/>
          <p:nvPr/>
        </p:nvSpPr>
        <p:spPr>
          <a:xfrm>
            <a:off x="6258044" y="606266"/>
            <a:ext cx="7600712" cy="1446848"/>
          </a:xfrm>
          <a:prstGeom prst="rect">
            <a:avLst/>
          </a:prstGeom>
          <a:noFill/>
        </p:spPr>
        <p:txBody>
          <a:bodyPr wrap="square" lIns="0" tIns="0" rIns="0" bIns="0" rtlCol="0" anchor="t"/>
          <a:lstStyle/>
          <a:p>
            <a:pPr marL="0" indent="0">
              <a:lnSpc>
                <a:spcPts val="5650"/>
              </a:lnSpc>
              <a:buNone/>
            </a:pPr>
            <a:r>
              <a:rPr lang="en-US" sz="4550" b="1" dirty="0">
                <a:solidFill>
                  <a:srgbClr val="000000"/>
                </a:solidFill>
                <a:latin typeface="Petrona Bold" pitchFamily="34" charset="0"/>
                <a:ea typeface="Petrona Bold" pitchFamily="34" charset="-122"/>
                <a:cs typeface="Petrona Bold" pitchFamily="34" charset="-120"/>
              </a:rPr>
              <a:t>Challenges and Lessons Learned</a:t>
            </a:r>
            <a:endParaRPr lang="en-US" sz="4550" dirty="0"/>
          </a:p>
        </p:txBody>
      </p:sp>
      <p:sp>
        <p:nvSpPr>
          <p:cNvPr id="4" name="Shape 1"/>
          <p:cNvSpPr/>
          <p:nvPr/>
        </p:nvSpPr>
        <p:spPr>
          <a:xfrm>
            <a:off x="6258044" y="2631758"/>
            <a:ext cx="385763" cy="385763"/>
          </a:xfrm>
          <a:prstGeom prst="roundRect">
            <a:avLst>
              <a:gd name="adj" fmla="val 24007"/>
            </a:avLst>
          </a:prstGeom>
          <a:solidFill>
            <a:srgbClr val="CCEEFF"/>
          </a:solidFill>
          <a:ln w="7620">
            <a:solidFill>
              <a:srgbClr val="B2D4E5"/>
            </a:solidFill>
            <a:prstDash val="solid"/>
          </a:ln>
        </p:spPr>
        <p:txBody>
          <a:bodyPr/>
          <a:lstStyle/>
          <a:p>
            <a:endParaRPr lang="en-GB"/>
          </a:p>
        </p:txBody>
      </p:sp>
      <p:sp>
        <p:nvSpPr>
          <p:cNvPr id="5" name="Text 2"/>
          <p:cNvSpPr/>
          <p:nvPr/>
        </p:nvSpPr>
        <p:spPr>
          <a:xfrm>
            <a:off x="6864191" y="2631758"/>
            <a:ext cx="2893933" cy="361712"/>
          </a:xfrm>
          <a:prstGeom prst="rect">
            <a:avLst/>
          </a:prstGeom>
          <a:noFill/>
        </p:spPr>
        <p:txBody>
          <a:bodyPr wrap="none" lIns="0" tIns="0" rIns="0" bIns="0" rtlCol="0" anchor="t"/>
          <a:lstStyle/>
          <a:p>
            <a:pPr marL="0" indent="0">
              <a:lnSpc>
                <a:spcPts val="2800"/>
              </a:lnSpc>
              <a:buNone/>
            </a:pPr>
            <a:r>
              <a:rPr lang="en-US" sz="2250" b="1" dirty="0">
                <a:solidFill>
                  <a:srgbClr val="272525"/>
                </a:solidFill>
                <a:latin typeface="Petrona Bold" pitchFamily="34" charset="0"/>
                <a:ea typeface="Petrona Bold" pitchFamily="34" charset="-122"/>
                <a:cs typeface="Petrona Bold" pitchFamily="34" charset="-120"/>
              </a:rPr>
              <a:t>Data Consistency</a:t>
            </a:r>
            <a:endParaRPr lang="en-US" sz="2250" dirty="0"/>
          </a:p>
        </p:txBody>
      </p:sp>
      <p:sp>
        <p:nvSpPr>
          <p:cNvPr id="6" name="Text 3"/>
          <p:cNvSpPr/>
          <p:nvPr/>
        </p:nvSpPr>
        <p:spPr>
          <a:xfrm>
            <a:off x="6864191" y="3125748"/>
            <a:ext cx="3084076" cy="1411129"/>
          </a:xfrm>
          <a:prstGeom prst="rect">
            <a:avLst/>
          </a:prstGeom>
          <a:noFill/>
        </p:spPr>
        <p:txBody>
          <a:bodyPr wrap="square" lIns="0" tIns="0" rIns="0" bIns="0" rtlCol="0" anchor="t"/>
          <a:lstStyle/>
          <a:p>
            <a:pPr marL="0" indent="0">
              <a:lnSpc>
                <a:spcPts val="2750"/>
              </a:lnSpc>
              <a:buNone/>
            </a:pPr>
            <a:r>
              <a:rPr lang="en-US" sz="1700" dirty="0">
                <a:solidFill>
                  <a:srgbClr val="272525"/>
                </a:solidFill>
                <a:latin typeface="Inter" panose="02000503000000020004" charset="0"/>
                <a:ea typeface="Inter" panose="02000503000000020004" pitchFamily="34" charset="-122"/>
                <a:cs typeface="Inter" panose="02000503000000020004" pitchFamily="34" charset="-120"/>
              </a:rPr>
              <a:t>Ensuring data consistency across different sources was a challenge, requiring careful cleaning and transformation.</a:t>
            </a:r>
            <a:endParaRPr lang="en-US" sz="1700" dirty="0"/>
          </a:p>
        </p:txBody>
      </p:sp>
      <p:sp>
        <p:nvSpPr>
          <p:cNvPr id="7" name="Shape 4"/>
          <p:cNvSpPr/>
          <p:nvPr/>
        </p:nvSpPr>
        <p:spPr>
          <a:xfrm>
            <a:off x="10168652" y="2631758"/>
            <a:ext cx="385763" cy="385763"/>
          </a:xfrm>
          <a:prstGeom prst="roundRect">
            <a:avLst>
              <a:gd name="adj" fmla="val 24007"/>
            </a:avLst>
          </a:prstGeom>
          <a:solidFill>
            <a:srgbClr val="CCEEFF"/>
          </a:solidFill>
          <a:ln w="7620">
            <a:solidFill>
              <a:srgbClr val="B2D4E5"/>
            </a:solidFill>
            <a:prstDash val="solid"/>
          </a:ln>
        </p:spPr>
        <p:txBody>
          <a:bodyPr/>
          <a:lstStyle/>
          <a:p>
            <a:endParaRPr lang="en-GB"/>
          </a:p>
        </p:txBody>
      </p:sp>
      <p:sp>
        <p:nvSpPr>
          <p:cNvPr id="8" name="Text 5"/>
          <p:cNvSpPr/>
          <p:nvPr/>
        </p:nvSpPr>
        <p:spPr>
          <a:xfrm>
            <a:off x="10774799" y="2631758"/>
            <a:ext cx="3084076" cy="723424"/>
          </a:xfrm>
          <a:prstGeom prst="rect">
            <a:avLst/>
          </a:prstGeom>
          <a:noFill/>
        </p:spPr>
        <p:txBody>
          <a:bodyPr wrap="square" lIns="0" tIns="0" rIns="0" bIns="0" rtlCol="0" anchor="t"/>
          <a:lstStyle/>
          <a:p>
            <a:pPr marL="0" indent="0">
              <a:lnSpc>
                <a:spcPts val="2800"/>
              </a:lnSpc>
              <a:buNone/>
            </a:pPr>
            <a:r>
              <a:rPr lang="en-US" sz="2250" b="1" dirty="0">
                <a:solidFill>
                  <a:srgbClr val="272525"/>
                </a:solidFill>
                <a:latin typeface="Petrona Bold" pitchFamily="34" charset="0"/>
                <a:ea typeface="Petrona Bold" pitchFamily="34" charset="-122"/>
                <a:cs typeface="Petrona Bold" pitchFamily="34" charset="-120"/>
              </a:rPr>
              <a:t>Web Scraping Complexity</a:t>
            </a:r>
            <a:endParaRPr lang="en-US" sz="2250" dirty="0"/>
          </a:p>
        </p:txBody>
      </p:sp>
      <p:sp>
        <p:nvSpPr>
          <p:cNvPr id="9" name="Text 6"/>
          <p:cNvSpPr/>
          <p:nvPr/>
        </p:nvSpPr>
        <p:spPr>
          <a:xfrm>
            <a:off x="10774799" y="3487460"/>
            <a:ext cx="3084076" cy="1411129"/>
          </a:xfrm>
          <a:prstGeom prst="rect">
            <a:avLst/>
          </a:prstGeom>
          <a:noFill/>
        </p:spPr>
        <p:txBody>
          <a:bodyPr wrap="square" lIns="0" tIns="0" rIns="0" bIns="0" rtlCol="0" anchor="t"/>
          <a:lstStyle/>
          <a:p>
            <a:pPr marL="0" indent="0">
              <a:lnSpc>
                <a:spcPts val="2750"/>
              </a:lnSpc>
              <a:buNone/>
            </a:pPr>
            <a:r>
              <a:rPr lang="en-US" sz="1700" dirty="0">
                <a:solidFill>
                  <a:srgbClr val="272525"/>
                </a:solidFill>
                <a:latin typeface="Inter" panose="02000503000000020004" charset="0"/>
                <a:ea typeface="Inter" panose="02000503000000020004" pitchFamily="34" charset="-122"/>
                <a:cs typeface="Inter" panose="02000503000000020004" pitchFamily="34" charset="-120"/>
              </a:rPr>
              <a:t>Navigating website changes and implementing robust scraping techniques to avoid errors was crucial.</a:t>
            </a:r>
            <a:endParaRPr lang="en-US" sz="1700" dirty="0"/>
          </a:p>
        </p:txBody>
      </p:sp>
      <p:sp>
        <p:nvSpPr>
          <p:cNvPr id="10" name="Shape 7"/>
          <p:cNvSpPr/>
          <p:nvPr/>
        </p:nvSpPr>
        <p:spPr>
          <a:xfrm>
            <a:off x="6258044" y="5366980"/>
            <a:ext cx="385763" cy="385763"/>
          </a:xfrm>
          <a:prstGeom prst="roundRect">
            <a:avLst>
              <a:gd name="adj" fmla="val 24007"/>
            </a:avLst>
          </a:prstGeom>
          <a:solidFill>
            <a:srgbClr val="CCEEFF"/>
          </a:solidFill>
          <a:ln w="7620">
            <a:solidFill>
              <a:srgbClr val="B2D4E5"/>
            </a:solidFill>
            <a:prstDash val="solid"/>
          </a:ln>
        </p:spPr>
        <p:txBody>
          <a:bodyPr/>
          <a:lstStyle/>
          <a:p>
            <a:endParaRPr lang="en-GB"/>
          </a:p>
        </p:txBody>
      </p:sp>
      <p:sp>
        <p:nvSpPr>
          <p:cNvPr id="11" name="Text 8"/>
          <p:cNvSpPr/>
          <p:nvPr/>
        </p:nvSpPr>
        <p:spPr>
          <a:xfrm>
            <a:off x="6864191" y="5366980"/>
            <a:ext cx="2893933" cy="361712"/>
          </a:xfrm>
          <a:prstGeom prst="rect">
            <a:avLst/>
          </a:prstGeom>
          <a:noFill/>
        </p:spPr>
        <p:txBody>
          <a:bodyPr wrap="none" lIns="0" tIns="0" rIns="0" bIns="0" rtlCol="0" anchor="t"/>
          <a:lstStyle/>
          <a:p>
            <a:pPr marL="0" indent="0">
              <a:lnSpc>
                <a:spcPts val="2800"/>
              </a:lnSpc>
              <a:buNone/>
            </a:pPr>
            <a:r>
              <a:rPr lang="en-US" sz="2250" b="1" dirty="0">
                <a:solidFill>
                  <a:srgbClr val="272525"/>
                </a:solidFill>
                <a:latin typeface="Petrona Bold" pitchFamily="34" charset="0"/>
                <a:ea typeface="Petrona Bold" pitchFamily="34" charset="-122"/>
                <a:cs typeface="Petrona Bold" pitchFamily="34" charset="-120"/>
              </a:rPr>
              <a:t>Data Visualization</a:t>
            </a:r>
            <a:endParaRPr lang="en-US" sz="2250" dirty="0"/>
          </a:p>
        </p:txBody>
      </p:sp>
      <p:sp>
        <p:nvSpPr>
          <p:cNvPr id="12" name="Text 9"/>
          <p:cNvSpPr/>
          <p:nvPr/>
        </p:nvSpPr>
        <p:spPr>
          <a:xfrm>
            <a:off x="6864191" y="5860971"/>
            <a:ext cx="3084076" cy="1763911"/>
          </a:xfrm>
          <a:prstGeom prst="rect">
            <a:avLst/>
          </a:prstGeom>
          <a:noFill/>
        </p:spPr>
        <p:txBody>
          <a:bodyPr wrap="square" lIns="0" tIns="0" rIns="0" bIns="0" rtlCol="0" anchor="t"/>
          <a:lstStyle/>
          <a:p>
            <a:pPr marL="0" indent="0">
              <a:lnSpc>
                <a:spcPts val="2750"/>
              </a:lnSpc>
              <a:buNone/>
            </a:pPr>
            <a:r>
              <a:rPr lang="en-US" sz="1700" dirty="0">
                <a:solidFill>
                  <a:srgbClr val="272525"/>
                </a:solidFill>
                <a:latin typeface="Inter" panose="02000503000000020004" charset="0"/>
                <a:ea typeface="Inter" panose="02000503000000020004" pitchFamily="34" charset="-122"/>
                <a:cs typeface="Inter" panose="02000503000000020004" pitchFamily="34" charset="-120"/>
              </a:rPr>
              <a:t>Selecting appropriate visualizations and creating an engaging dashboard for presenting key insights was essential.</a:t>
            </a:r>
            <a:endParaRPr lang="en-US" sz="1700" dirty="0"/>
          </a:p>
        </p:txBody>
      </p:sp>
      <p:sp>
        <p:nvSpPr>
          <p:cNvPr id="13" name="Shape 10"/>
          <p:cNvSpPr/>
          <p:nvPr/>
        </p:nvSpPr>
        <p:spPr>
          <a:xfrm>
            <a:off x="10168652" y="5366980"/>
            <a:ext cx="385763" cy="385763"/>
          </a:xfrm>
          <a:prstGeom prst="roundRect">
            <a:avLst>
              <a:gd name="adj" fmla="val 24007"/>
            </a:avLst>
          </a:prstGeom>
          <a:solidFill>
            <a:srgbClr val="CCEEFF"/>
          </a:solidFill>
          <a:ln w="7620">
            <a:solidFill>
              <a:srgbClr val="B2D4E5"/>
            </a:solidFill>
            <a:prstDash val="solid"/>
          </a:ln>
        </p:spPr>
        <p:txBody>
          <a:bodyPr/>
          <a:lstStyle/>
          <a:p>
            <a:endParaRPr lang="en-GB"/>
          </a:p>
        </p:txBody>
      </p:sp>
      <p:sp>
        <p:nvSpPr>
          <p:cNvPr id="14" name="Text 11"/>
          <p:cNvSpPr/>
          <p:nvPr/>
        </p:nvSpPr>
        <p:spPr>
          <a:xfrm>
            <a:off x="10774799" y="5366980"/>
            <a:ext cx="2893933" cy="361712"/>
          </a:xfrm>
          <a:prstGeom prst="rect">
            <a:avLst/>
          </a:prstGeom>
          <a:noFill/>
        </p:spPr>
        <p:txBody>
          <a:bodyPr wrap="none" lIns="0" tIns="0" rIns="0" bIns="0" rtlCol="0" anchor="t"/>
          <a:lstStyle/>
          <a:p>
            <a:pPr marL="0" indent="0">
              <a:lnSpc>
                <a:spcPts val="2800"/>
              </a:lnSpc>
              <a:buNone/>
            </a:pPr>
            <a:r>
              <a:rPr lang="en-US" sz="2250" b="1" dirty="0">
                <a:solidFill>
                  <a:srgbClr val="272525"/>
                </a:solidFill>
                <a:latin typeface="Petrona Bold" pitchFamily="34" charset="0"/>
                <a:ea typeface="Petrona Bold" pitchFamily="34" charset="-122"/>
                <a:cs typeface="Petrona Bold" pitchFamily="34" charset="-120"/>
              </a:rPr>
              <a:t>Project Management</a:t>
            </a:r>
            <a:endParaRPr lang="en-US" sz="2250" dirty="0"/>
          </a:p>
        </p:txBody>
      </p:sp>
      <p:sp>
        <p:nvSpPr>
          <p:cNvPr id="15" name="Text 12"/>
          <p:cNvSpPr/>
          <p:nvPr/>
        </p:nvSpPr>
        <p:spPr>
          <a:xfrm>
            <a:off x="10774799" y="5860971"/>
            <a:ext cx="3084076" cy="1763911"/>
          </a:xfrm>
          <a:prstGeom prst="rect">
            <a:avLst/>
          </a:prstGeom>
          <a:noFill/>
        </p:spPr>
        <p:txBody>
          <a:bodyPr wrap="square" lIns="0" tIns="0" rIns="0" bIns="0" rtlCol="0" anchor="t"/>
          <a:lstStyle/>
          <a:p>
            <a:pPr marL="0" indent="0">
              <a:lnSpc>
                <a:spcPts val="2750"/>
              </a:lnSpc>
              <a:buNone/>
            </a:pPr>
            <a:r>
              <a:rPr lang="en-US" sz="1700" dirty="0">
                <a:solidFill>
                  <a:srgbClr val="272525"/>
                </a:solidFill>
                <a:latin typeface="Inter" panose="02000503000000020004" charset="0"/>
                <a:ea typeface="Inter" panose="02000503000000020004" pitchFamily="34" charset="-122"/>
                <a:cs typeface="Inter" panose="02000503000000020004" pitchFamily="34" charset="-120"/>
              </a:rPr>
              <a:t>Effective project management techniques were needed to stay organized, track progress, and meet deadlines.</a:t>
            </a:r>
            <a:endParaRPr lang="en-US" sz="1700" dirty="0"/>
          </a:p>
        </p:txBody>
      </p:sp>
      <p:pic>
        <p:nvPicPr>
          <p:cNvPr id="16" name="Picture 15" descr="Screenshot 2024-10-16 151620"/>
          <p:cNvPicPr>
            <a:picLocks noChangeAspect="1"/>
          </p:cNvPicPr>
          <p:nvPr/>
        </p:nvPicPr>
        <p:blipFill>
          <a:blip r:embed="rId2"/>
          <a:stretch>
            <a:fillRect/>
          </a:stretch>
        </p:blipFill>
        <p:spPr>
          <a:xfrm>
            <a:off x="12798425" y="7625715"/>
            <a:ext cx="1754505" cy="60325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3654</Words>
  <Application>WPS Presentation</Application>
  <PresentationFormat>Custom</PresentationFormat>
  <Paragraphs>128</Paragraphs>
  <Slides>9</Slides>
  <Notes>9</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9</vt:i4>
      </vt:variant>
    </vt:vector>
  </HeadingPairs>
  <TitlesOfParts>
    <vt:vector size="32" baseType="lpstr">
      <vt:lpstr>Arial</vt:lpstr>
      <vt:lpstr>SimSun</vt:lpstr>
      <vt:lpstr>Wingdings</vt:lpstr>
      <vt:lpstr>Palatino Linotype</vt:lpstr>
      <vt:lpstr>Petrona Bold</vt:lpstr>
      <vt:lpstr>Petrona Bold</vt:lpstr>
      <vt:lpstr>Georgia</vt:lpstr>
      <vt:lpstr>Inter</vt:lpstr>
      <vt:lpstr>Inter</vt:lpstr>
      <vt:lpstr>Inter Medium</vt:lpstr>
      <vt:lpstr>Inter Medium</vt:lpstr>
      <vt:lpstr>Inter Medium</vt:lpstr>
      <vt:lpstr>Inter Bold</vt:lpstr>
      <vt:lpstr>Inter Bold</vt:lpstr>
      <vt:lpstr>Petrona Bold</vt:lpstr>
      <vt:lpstr>Inter</vt:lpstr>
      <vt:lpstr>Segoe Print</vt:lpstr>
      <vt:lpstr>Petrona Bold</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dell</cp:lastModifiedBy>
  <cp:revision>7</cp:revision>
  <dcterms:created xsi:type="dcterms:W3CDTF">2024-10-14T10:48:00Z</dcterms:created>
  <dcterms:modified xsi:type="dcterms:W3CDTF">2024-10-16T10:03:25Z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74D824479B7D4FC18C25B06FAF871726_12</vt:lpwstr>
  </property>
  <property fmtid="{D5CDD505-2E9C-101B-9397-08002B2CF9AE}" pid="3" name="KSOProductBuildVer">
    <vt:lpwstr>1033-12.2.0.13472</vt:lpwstr>
  </property>
</Properties>
</file>